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85" r:id="rId3"/>
    <p:sldId id="281" r:id="rId4"/>
    <p:sldId id="288" r:id="rId5"/>
    <p:sldId id="289" r:id="rId6"/>
    <p:sldId id="330" r:id="rId7"/>
    <p:sldId id="287" r:id="rId8"/>
    <p:sldId id="258" r:id="rId9"/>
    <p:sldId id="305" r:id="rId10"/>
    <p:sldId id="286" r:id="rId11"/>
    <p:sldId id="306" r:id="rId12"/>
    <p:sldId id="307" r:id="rId13"/>
    <p:sldId id="308" r:id="rId14"/>
    <p:sldId id="272" r:id="rId15"/>
    <p:sldId id="309" r:id="rId16"/>
    <p:sldId id="310" r:id="rId17"/>
    <p:sldId id="290" r:id="rId18"/>
    <p:sldId id="312" r:id="rId19"/>
    <p:sldId id="311" r:id="rId20"/>
    <p:sldId id="313" r:id="rId21"/>
    <p:sldId id="314" r:id="rId22"/>
    <p:sldId id="315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80" r:id="rId32"/>
    <p:sldId id="317" r:id="rId33"/>
    <p:sldId id="319" r:id="rId34"/>
    <p:sldId id="320" r:id="rId35"/>
    <p:sldId id="321" r:id="rId36"/>
    <p:sldId id="327" r:id="rId37"/>
    <p:sldId id="329" r:id="rId38"/>
    <p:sldId id="328" r:id="rId39"/>
    <p:sldId id="323" r:id="rId40"/>
    <p:sldId id="324" r:id="rId41"/>
    <p:sldId id="31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6422" userDrawn="1">
          <p15:clr>
            <a:srgbClr val="A4A3A4"/>
          </p15:clr>
        </p15:guide>
        <p15:guide id="5" orient="horz" pos="1684" userDrawn="1">
          <p15:clr>
            <a:srgbClr val="A4A3A4"/>
          </p15:clr>
        </p15:guide>
        <p15:guide id="6" orient="horz" pos="3906" userDrawn="1">
          <p15:clr>
            <a:srgbClr val="A4A3A4"/>
          </p15:clr>
        </p15:guide>
        <p15:guide id="7" pos="12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EE8"/>
    <a:srgbClr val="EDAC5D"/>
    <a:srgbClr val="D88A9E"/>
    <a:srgbClr val="A1739D"/>
    <a:srgbClr val="68BAAA"/>
    <a:srgbClr val="F4A74A"/>
    <a:srgbClr val="D1758E"/>
    <a:srgbClr val="5F3158"/>
    <a:srgbClr val="774F71"/>
    <a:srgbClr val="F7C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87237" autoAdjust="0"/>
  </p:normalViewPr>
  <p:slideViewPr>
    <p:cSldViewPr snapToGrid="0" showGuides="1">
      <p:cViewPr varScale="1">
        <p:scale>
          <a:sx n="109" d="100"/>
          <a:sy n="109" d="100"/>
        </p:scale>
        <p:origin x="821" y="82"/>
      </p:cViewPr>
      <p:guideLst>
        <p:guide pos="6422"/>
        <p:guide orient="horz" pos="1684"/>
        <p:guide orient="horz" pos="3906"/>
        <p:guide pos="12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7DE44-9D9B-410D-9345-73588F464669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9181E-67E9-40E6-8B80-82DD2C668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1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64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0C477-D4A6-40A2-A4D9-7A31B09985C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760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9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9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324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572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598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622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47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92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5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8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0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68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284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58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9181E-67E9-40E6-8B80-82DD2C6680A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127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770F7-50BB-49FB-AF03-DDA8714F54E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2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30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56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26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37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3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78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883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89" userDrawn="1">
          <p15:clr>
            <a:srgbClr val="FBAE40"/>
          </p15:clr>
        </p15:guide>
        <p15:guide id="4" pos="7491" userDrawn="1">
          <p15:clr>
            <a:srgbClr val="FBAE40"/>
          </p15:clr>
        </p15:guide>
        <p15:guide id="5" orient="horz" pos="413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48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68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637E6-C72E-4811-A999-7E3B3249467C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9BEF3-C642-43F7-A951-ECBD4B3810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598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56163" y="2394671"/>
            <a:ext cx="426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solidFill>
                  <a:schemeClr val="tx1">
                    <a:lumMod val="50000"/>
                  </a:schemeClr>
                </a:solidFill>
                <a:latin typeface="+mj-lt"/>
                <a:ea typeface="方正清刻本悦宋简体" panose="02000000000000000000" pitchFamily="2" charset="-122"/>
              </a:rPr>
              <a:t>MeetHere</a:t>
            </a:r>
            <a:endParaRPr lang="zh-CN" altLang="en-US" sz="4800" dirty="0">
              <a:solidFill>
                <a:schemeClr val="tx1">
                  <a:lumMod val="50000"/>
                </a:schemeClr>
              </a:solidFill>
              <a:latin typeface="+mj-lt"/>
              <a:ea typeface="方正清刻本悦宋简体" panose="02000000000000000000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2377521"/>
            <a:ext cx="6039098" cy="931705"/>
            <a:chOff x="-23530" y="2881356"/>
            <a:chExt cx="3348000" cy="931705"/>
          </a:xfrm>
        </p:grpSpPr>
        <p:sp>
          <p:nvSpPr>
            <p:cNvPr id="36" name="矩形 3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 rot="16200000">
            <a:off x="6898280" y="2921997"/>
            <a:ext cx="6775703" cy="931705"/>
            <a:chOff x="-23530" y="2881356"/>
            <a:chExt cx="3348000" cy="931705"/>
          </a:xfrm>
        </p:grpSpPr>
        <p:sp>
          <p:nvSpPr>
            <p:cNvPr id="46" name="矩形 4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66197" y="6065375"/>
            <a:ext cx="3512642" cy="517725"/>
            <a:chOff x="8201024" y="5068307"/>
            <a:chExt cx="1395413" cy="517725"/>
          </a:xfrm>
        </p:grpSpPr>
        <p:sp>
          <p:nvSpPr>
            <p:cNvPr id="50" name="矩形: 圆角 49"/>
            <p:cNvSpPr/>
            <p:nvPr/>
          </p:nvSpPr>
          <p:spPr>
            <a:xfrm>
              <a:off x="8201024" y="5068307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255792" y="5127114"/>
              <a:ext cx="1285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雷   申 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10160760109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66197" y="5365526"/>
            <a:ext cx="3512642" cy="517725"/>
            <a:chOff x="6707978" y="5068306"/>
            <a:chExt cx="1395413" cy="517725"/>
          </a:xfrm>
        </p:grpSpPr>
        <p:sp>
          <p:nvSpPr>
            <p:cNvPr id="52" name="矩形: 圆角 51"/>
            <p:cNvSpPr/>
            <p:nvPr/>
          </p:nvSpPr>
          <p:spPr>
            <a:xfrm>
              <a:off x="6707978" y="5068306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762746" y="5127113"/>
              <a:ext cx="1285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唐   巍 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10163903105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66197" y="4631152"/>
            <a:ext cx="3512640" cy="517725"/>
            <a:chOff x="5206140" y="5059130"/>
            <a:chExt cx="1395413" cy="517725"/>
          </a:xfrm>
        </p:grpSpPr>
        <p:sp>
          <p:nvSpPr>
            <p:cNvPr id="54" name="矩形: 圆角 53"/>
            <p:cNvSpPr/>
            <p:nvPr/>
          </p:nvSpPr>
          <p:spPr>
            <a:xfrm>
              <a:off x="5206140" y="5059130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260908" y="5114377"/>
              <a:ext cx="1285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陶仪青 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10161900112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en-US" altLang="zh-CN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5EFD66A-94BA-4793-8902-555CAB317284}"/>
              </a:ext>
            </a:extLst>
          </p:cNvPr>
          <p:cNvGrpSpPr/>
          <p:nvPr/>
        </p:nvGrpSpPr>
        <p:grpSpPr>
          <a:xfrm>
            <a:off x="5666196" y="3931303"/>
            <a:ext cx="3512640" cy="517725"/>
            <a:chOff x="8201024" y="5068307"/>
            <a:chExt cx="1395413" cy="517725"/>
          </a:xfrm>
          <a:solidFill>
            <a:schemeClr val="accent3"/>
          </a:solidFill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2A2EBE4-FFDC-49A5-9D24-41A1A602B8FA}"/>
                </a:ext>
              </a:extLst>
            </p:cNvPr>
            <p:cNvSpPr/>
            <p:nvPr/>
          </p:nvSpPr>
          <p:spPr>
            <a:xfrm>
              <a:off x="8201024" y="5068307"/>
              <a:ext cx="1395413" cy="517725"/>
            </a:xfrm>
            <a:prstGeom prst="roundRect">
              <a:avLst>
                <a:gd name="adj" fmla="val 268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74A7ECE-D08E-4A02-B87C-6BB70DE04056}"/>
                </a:ext>
              </a:extLst>
            </p:cNvPr>
            <p:cNvSpPr txBox="1"/>
            <p:nvPr/>
          </p:nvSpPr>
          <p:spPr>
            <a:xfrm>
              <a:off x="8255792" y="5127114"/>
              <a:ext cx="1285875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朱嘉忆 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10175101115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234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8662"/>
            <a:ext cx="12197154" cy="687120"/>
            <a:chOff x="0" y="378662"/>
            <a:chExt cx="12197154" cy="687120"/>
          </a:xfrm>
        </p:grpSpPr>
        <p:grpSp>
          <p:nvGrpSpPr>
            <p:cNvPr id="33" name="组合 32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795224" y="378662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前端单元测试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094184" y="1822794"/>
            <a:ext cx="580242" cy="580242"/>
            <a:chOff x="6909910" y="1822794"/>
            <a:chExt cx="580242" cy="580242"/>
          </a:xfrm>
        </p:grpSpPr>
        <p:sp>
          <p:nvSpPr>
            <p:cNvPr id="60" name="矩形: 圆角 59"/>
            <p:cNvSpPr/>
            <p:nvPr/>
          </p:nvSpPr>
          <p:spPr>
            <a:xfrm rot="2700000">
              <a:off x="6909910" y="1822794"/>
              <a:ext cx="580242" cy="580242"/>
            </a:xfrm>
            <a:prstGeom prst="roundRect">
              <a:avLst>
                <a:gd name="adj" fmla="val 1843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Freeform 29"/>
            <p:cNvSpPr>
              <a:spLocks noEditPoints="1"/>
            </p:cNvSpPr>
            <p:nvPr/>
          </p:nvSpPr>
          <p:spPr bwMode="auto">
            <a:xfrm>
              <a:off x="7067398" y="2018951"/>
              <a:ext cx="236688" cy="235558"/>
            </a:xfrm>
            <a:custGeom>
              <a:avLst/>
              <a:gdLst>
                <a:gd name="T0" fmla="*/ 80 w 130"/>
                <a:gd name="T1" fmla="*/ 27 h 130"/>
                <a:gd name="T2" fmla="*/ 80 w 130"/>
                <a:gd name="T3" fmla="*/ 50 h 130"/>
                <a:gd name="T4" fmla="*/ 104 w 130"/>
                <a:gd name="T5" fmla="*/ 50 h 130"/>
                <a:gd name="T6" fmla="*/ 104 w 130"/>
                <a:gd name="T7" fmla="*/ 27 h 130"/>
                <a:gd name="T8" fmla="*/ 80 w 130"/>
                <a:gd name="T9" fmla="*/ 27 h 130"/>
                <a:gd name="T10" fmla="*/ 98 w 130"/>
                <a:gd name="T11" fmla="*/ 44 h 130"/>
                <a:gd name="T12" fmla="*/ 86 w 130"/>
                <a:gd name="T13" fmla="*/ 44 h 130"/>
                <a:gd name="T14" fmla="*/ 86 w 130"/>
                <a:gd name="T15" fmla="*/ 32 h 130"/>
                <a:gd name="T16" fmla="*/ 98 w 130"/>
                <a:gd name="T17" fmla="*/ 32 h 130"/>
                <a:gd name="T18" fmla="*/ 98 w 130"/>
                <a:gd name="T19" fmla="*/ 44 h 130"/>
                <a:gd name="T20" fmla="*/ 122 w 130"/>
                <a:gd name="T21" fmla="*/ 0 h 130"/>
                <a:gd name="T22" fmla="*/ 69 w 130"/>
                <a:gd name="T23" fmla="*/ 0 h 130"/>
                <a:gd name="T24" fmla="*/ 60 w 130"/>
                <a:gd name="T25" fmla="*/ 6 h 130"/>
                <a:gd name="T26" fmla="*/ 7 w 130"/>
                <a:gd name="T27" fmla="*/ 59 h 130"/>
                <a:gd name="T28" fmla="*/ 7 w 130"/>
                <a:gd name="T29" fmla="*/ 82 h 130"/>
                <a:gd name="T30" fmla="*/ 48 w 130"/>
                <a:gd name="T31" fmla="*/ 123 h 130"/>
                <a:gd name="T32" fmla="*/ 71 w 130"/>
                <a:gd name="T33" fmla="*/ 123 h 130"/>
                <a:gd name="T34" fmla="*/ 124 w 130"/>
                <a:gd name="T35" fmla="*/ 70 h 130"/>
                <a:gd name="T36" fmla="*/ 130 w 130"/>
                <a:gd name="T37" fmla="*/ 61 h 130"/>
                <a:gd name="T38" fmla="*/ 130 w 130"/>
                <a:gd name="T39" fmla="*/ 8 h 130"/>
                <a:gd name="T40" fmla="*/ 122 w 130"/>
                <a:gd name="T41" fmla="*/ 0 h 130"/>
                <a:gd name="T42" fmla="*/ 66 w 130"/>
                <a:gd name="T43" fmla="*/ 117 h 130"/>
                <a:gd name="T44" fmla="*/ 54 w 130"/>
                <a:gd name="T45" fmla="*/ 117 h 130"/>
                <a:gd name="T46" fmla="*/ 13 w 130"/>
                <a:gd name="T47" fmla="*/ 76 h 130"/>
                <a:gd name="T48" fmla="*/ 13 w 130"/>
                <a:gd name="T49" fmla="*/ 65 h 130"/>
                <a:gd name="T50" fmla="*/ 19 w 130"/>
                <a:gd name="T51" fmla="*/ 59 h 130"/>
                <a:gd name="T52" fmla="*/ 71 w 130"/>
                <a:gd name="T53" fmla="*/ 111 h 130"/>
                <a:gd name="T54" fmla="*/ 66 w 130"/>
                <a:gd name="T55" fmla="*/ 117 h 130"/>
                <a:gd name="T56" fmla="*/ 122 w 130"/>
                <a:gd name="T57" fmla="*/ 57 h 130"/>
                <a:gd name="T58" fmla="*/ 118 w 130"/>
                <a:gd name="T59" fmla="*/ 65 h 130"/>
                <a:gd name="T60" fmla="*/ 77 w 130"/>
                <a:gd name="T61" fmla="*/ 106 h 130"/>
                <a:gd name="T62" fmla="*/ 25 w 130"/>
                <a:gd name="T63" fmla="*/ 53 h 130"/>
                <a:gd name="T64" fmla="*/ 66 w 130"/>
                <a:gd name="T65" fmla="*/ 12 h 130"/>
                <a:gd name="T66" fmla="*/ 73 w 130"/>
                <a:gd name="T67" fmla="*/ 8 h 130"/>
                <a:gd name="T68" fmla="*/ 119 w 130"/>
                <a:gd name="T69" fmla="*/ 8 h 130"/>
                <a:gd name="T70" fmla="*/ 122 w 130"/>
                <a:gd name="T71" fmla="*/ 11 h 130"/>
                <a:gd name="T72" fmla="*/ 122 w 130"/>
                <a:gd name="T73" fmla="*/ 5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30">
                  <a:moveTo>
                    <a:pt x="80" y="27"/>
                  </a:moveTo>
                  <a:cubicBezTo>
                    <a:pt x="74" y="33"/>
                    <a:pt x="74" y="43"/>
                    <a:pt x="80" y="50"/>
                  </a:cubicBezTo>
                  <a:cubicBezTo>
                    <a:pt x="87" y="56"/>
                    <a:pt x="97" y="56"/>
                    <a:pt x="104" y="50"/>
                  </a:cubicBezTo>
                  <a:cubicBezTo>
                    <a:pt x="110" y="43"/>
                    <a:pt x="110" y="33"/>
                    <a:pt x="104" y="27"/>
                  </a:cubicBezTo>
                  <a:cubicBezTo>
                    <a:pt x="97" y="20"/>
                    <a:pt x="87" y="20"/>
                    <a:pt x="80" y="27"/>
                  </a:cubicBezTo>
                  <a:close/>
                  <a:moveTo>
                    <a:pt x="98" y="44"/>
                  </a:moveTo>
                  <a:cubicBezTo>
                    <a:pt x="95" y="47"/>
                    <a:pt x="89" y="47"/>
                    <a:pt x="86" y="44"/>
                  </a:cubicBezTo>
                  <a:cubicBezTo>
                    <a:pt x="83" y="41"/>
                    <a:pt x="83" y="36"/>
                    <a:pt x="86" y="32"/>
                  </a:cubicBezTo>
                  <a:cubicBezTo>
                    <a:pt x="89" y="29"/>
                    <a:pt x="95" y="29"/>
                    <a:pt x="98" y="32"/>
                  </a:cubicBezTo>
                  <a:cubicBezTo>
                    <a:pt x="101" y="36"/>
                    <a:pt x="101" y="41"/>
                    <a:pt x="98" y="44"/>
                  </a:cubicBezTo>
                  <a:close/>
                  <a:moveTo>
                    <a:pt x="122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4" y="0"/>
                    <a:pt x="64" y="2"/>
                    <a:pt x="60" y="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0" y="65"/>
                    <a:pt x="0" y="76"/>
                    <a:pt x="7" y="82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54" y="130"/>
                    <a:pt x="65" y="130"/>
                    <a:pt x="71" y="123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8" y="67"/>
                    <a:pt x="130" y="65"/>
                    <a:pt x="130" y="61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30" y="3"/>
                    <a:pt x="127" y="0"/>
                    <a:pt x="122" y="0"/>
                  </a:cubicBezTo>
                  <a:close/>
                  <a:moveTo>
                    <a:pt x="66" y="117"/>
                  </a:moveTo>
                  <a:cubicBezTo>
                    <a:pt x="62" y="120"/>
                    <a:pt x="57" y="120"/>
                    <a:pt x="54" y="117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9" y="73"/>
                    <a:pt x="9" y="68"/>
                    <a:pt x="13" y="6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71" y="111"/>
                    <a:pt x="71" y="111"/>
                    <a:pt x="71" y="111"/>
                  </a:cubicBezTo>
                  <a:lnTo>
                    <a:pt x="66" y="117"/>
                  </a:lnTo>
                  <a:close/>
                  <a:moveTo>
                    <a:pt x="122" y="57"/>
                  </a:moveTo>
                  <a:cubicBezTo>
                    <a:pt x="122" y="59"/>
                    <a:pt x="120" y="62"/>
                    <a:pt x="118" y="6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7" y="10"/>
                    <a:pt x="70" y="8"/>
                    <a:pt x="73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21" y="8"/>
                    <a:pt x="122" y="9"/>
                    <a:pt x="122" y="11"/>
                  </a:cubicBezTo>
                  <a:lnTo>
                    <a:pt x="12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1769990" y="1792241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74F71"/>
                </a:solidFill>
                <a:latin typeface="+mj-ea"/>
                <a:ea typeface="+mj-ea"/>
              </a:rPr>
              <a:t>测试工具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790626" y="2175482"/>
            <a:ext cx="8485487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25000"/>
                  </a:schemeClr>
                </a:solidFill>
                <a:latin typeface="+mn-ea"/>
              </a:rPr>
              <a:t>m</a:t>
            </a:r>
            <a:r>
              <a:rPr lang="en-GB" altLang="zh-CN" sz="1600" dirty="0" err="1">
                <a:solidFill>
                  <a:schemeClr val="tx1">
                    <a:lumMod val="25000"/>
                  </a:schemeClr>
                </a:solidFill>
                <a:latin typeface="+mn-ea"/>
              </a:rPr>
              <a:t>ocha</a:t>
            </a:r>
            <a:r>
              <a:rPr lang="en-GB" altLang="zh-CN" sz="1600" dirty="0">
                <a:solidFill>
                  <a:schemeClr val="tx1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25000"/>
                  </a:schemeClr>
                </a:solidFill>
                <a:latin typeface="+mn-ea"/>
              </a:rPr>
              <a:t>+ @</a:t>
            </a:r>
            <a:r>
              <a:rPr lang="en-US" altLang="zh-CN" sz="1600" dirty="0" err="1">
                <a:solidFill>
                  <a:schemeClr val="tx1">
                    <a:lumMod val="25000"/>
                  </a:schemeClr>
                </a:solidFill>
                <a:latin typeface="+mn-ea"/>
              </a:rPr>
              <a:t>vue</a:t>
            </a:r>
            <a:r>
              <a:rPr lang="en-US" altLang="zh-CN" sz="1600" dirty="0">
                <a:solidFill>
                  <a:schemeClr val="tx1">
                    <a:lumMod val="25000"/>
                  </a:schemeClr>
                </a:solidFill>
                <a:latin typeface="+mn-ea"/>
              </a:rPr>
              <a:t>/test-</a:t>
            </a:r>
            <a:r>
              <a:rPr lang="en-US" altLang="zh-CN" sz="1600" dirty="0" err="1">
                <a:solidFill>
                  <a:schemeClr val="tx1">
                    <a:lumMod val="25000"/>
                  </a:schemeClr>
                </a:solidFill>
                <a:latin typeface="+mn-ea"/>
              </a:rPr>
              <a:t>utils</a:t>
            </a:r>
            <a:r>
              <a:rPr lang="en-US" altLang="zh-CN" sz="1600" dirty="0">
                <a:solidFill>
                  <a:schemeClr val="tx1">
                    <a:lumMod val="25000"/>
                  </a:schemeClr>
                </a:solidFill>
                <a:latin typeface="+mn-ea"/>
              </a:rPr>
              <a:t> + chai + </a:t>
            </a:r>
            <a:r>
              <a:rPr lang="en-US" altLang="zh-CN" sz="1600" dirty="0" err="1">
                <a:solidFill>
                  <a:schemeClr val="tx1">
                    <a:lumMod val="25000"/>
                  </a:schemeClr>
                </a:solidFill>
                <a:latin typeface="+mn-ea"/>
              </a:rPr>
              <a:t>sinon</a:t>
            </a:r>
            <a:r>
              <a:rPr lang="en-US" altLang="zh-CN" sz="1600" dirty="0">
                <a:solidFill>
                  <a:schemeClr val="tx1">
                    <a:lumMod val="25000"/>
                  </a:schemeClr>
                </a:solidFill>
                <a:latin typeface="+mn-ea"/>
              </a:rPr>
              <a:t> + flush-promises + </a:t>
            </a:r>
            <a:r>
              <a:rPr lang="en-US" altLang="zh-CN" sz="1600" dirty="0" err="1">
                <a:solidFill>
                  <a:schemeClr val="tx1">
                    <a:lumMod val="25000"/>
                  </a:schemeClr>
                </a:solidFill>
                <a:latin typeface="+mn-ea"/>
              </a:rPr>
              <a:t>axios</a:t>
            </a:r>
            <a:r>
              <a:rPr lang="en-US" altLang="zh-CN" sz="1600" dirty="0">
                <a:solidFill>
                  <a:schemeClr val="tx1">
                    <a:lumMod val="25000"/>
                  </a:schemeClr>
                </a:solidFill>
                <a:latin typeface="+mn-ea"/>
              </a:rPr>
              <a:t>-mock-adapter</a:t>
            </a:r>
          </a:p>
          <a:p>
            <a:pPr>
              <a:lnSpc>
                <a:spcPct val="130000"/>
              </a:lnSpc>
            </a:pPr>
            <a:r>
              <a:rPr lang="en-GB" altLang="zh-CN" sz="1600" dirty="0" err="1">
                <a:solidFill>
                  <a:schemeClr val="tx1">
                    <a:lumMod val="25000"/>
                  </a:schemeClr>
                </a:solidFill>
                <a:latin typeface="+mn-ea"/>
              </a:rPr>
              <a:t>nyc</a:t>
            </a:r>
            <a:r>
              <a:rPr lang="en-GB" altLang="zh-CN" sz="1600" dirty="0">
                <a:solidFill>
                  <a:schemeClr val="tx1">
                    <a:lumMod val="25000"/>
                  </a:schemeClr>
                </a:solidFill>
                <a:latin typeface="+mn-ea"/>
              </a:rPr>
              <a:t> + babel-plugin-</a:t>
            </a:r>
            <a:r>
              <a:rPr lang="en-GB" altLang="zh-CN" sz="1600" dirty="0" err="1">
                <a:solidFill>
                  <a:schemeClr val="tx1">
                    <a:lumMod val="25000"/>
                  </a:schemeClr>
                </a:solidFill>
                <a:latin typeface="+mn-ea"/>
              </a:rPr>
              <a:t>istanbul</a:t>
            </a:r>
            <a:endParaRPr lang="zh-CN" altLang="en-US" sz="1600" dirty="0">
              <a:solidFill>
                <a:schemeClr val="tx1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094184" y="4228924"/>
            <a:ext cx="580242" cy="580242"/>
            <a:chOff x="6909911" y="3231978"/>
            <a:chExt cx="580242" cy="580242"/>
          </a:xfrm>
        </p:grpSpPr>
        <p:sp>
          <p:nvSpPr>
            <p:cNvPr id="66" name="矩形: 圆角 65"/>
            <p:cNvSpPr/>
            <p:nvPr/>
          </p:nvSpPr>
          <p:spPr>
            <a:xfrm rot="2700000">
              <a:off x="6909911" y="3231978"/>
              <a:ext cx="580242" cy="580242"/>
            </a:xfrm>
            <a:prstGeom prst="roundRect">
              <a:avLst>
                <a:gd name="adj" fmla="val 184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Freeform 41"/>
            <p:cNvSpPr>
              <a:spLocks noEditPoints="1"/>
            </p:cNvSpPr>
            <p:nvPr/>
          </p:nvSpPr>
          <p:spPr bwMode="auto">
            <a:xfrm>
              <a:off x="7094700" y="3451686"/>
              <a:ext cx="202720" cy="201786"/>
            </a:xfrm>
            <a:custGeom>
              <a:avLst/>
              <a:gdLst>
                <a:gd name="T0" fmla="*/ 64 w 128"/>
                <a:gd name="T1" fmla="*/ 80 h 128"/>
                <a:gd name="T2" fmla="*/ 68 w 128"/>
                <a:gd name="T3" fmla="*/ 76 h 128"/>
                <a:gd name="T4" fmla="*/ 68 w 128"/>
                <a:gd name="T5" fmla="*/ 28 h 128"/>
                <a:gd name="T6" fmla="*/ 64 w 128"/>
                <a:gd name="T7" fmla="*/ 24 h 128"/>
                <a:gd name="T8" fmla="*/ 60 w 128"/>
                <a:gd name="T9" fmla="*/ 28 h 128"/>
                <a:gd name="T10" fmla="*/ 60 w 128"/>
                <a:gd name="T11" fmla="*/ 76 h 128"/>
                <a:gd name="T12" fmla="*/ 64 w 128"/>
                <a:gd name="T13" fmla="*/ 80 h 128"/>
                <a:gd name="T14" fmla="*/ 88 w 128"/>
                <a:gd name="T15" fmla="*/ 80 h 128"/>
                <a:gd name="T16" fmla="*/ 92 w 128"/>
                <a:gd name="T17" fmla="*/ 76 h 128"/>
                <a:gd name="T18" fmla="*/ 92 w 128"/>
                <a:gd name="T19" fmla="*/ 40 h 128"/>
                <a:gd name="T20" fmla="*/ 88 w 128"/>
                <a:gd name="T21" fmla="*/ 36 h 128"/>
                <a:gd name="T22" fmla="*/ 84 w 128"/>
                <a:gd name="T23" fmla="*/ 40 h 128"/>
                <a:gd name="T24" fmla="*/ 84 w 128"/>
                <a:gd name="T25" fmla="*/ 76 h 128"/>
                <a:gd name="T26" fmla="*/ 88 w 128"/>
                <a:gd name="T27" fmla="*/ 80 h 128"/>
                <a:gd name="T28" fmla="*/ 40 w 128"/>
                <a:gd name="T29" fmla="*/ 80 h 128"/>
                <a:gd name="T30" fmla="*/ 44 w 128"/>
                <a:gd name="T31" fmla="*/ 76 h 128"/>
                <a:gd name="T32" fmla="*/ 44 w 128"/>
                <a:gd name="T33" fmla="*/ 60 h 128"/>
                <a:gd name="T34" fmla="*/ 40 w 128"/>
                <a:gd name="T35" fmla="*/ 56 h 128"/>
                <a:gd name="T36" fmla="*/ 36 w 128"/>
                <a:gd name="T37" fmla="*/ 60 h 128"/>
                <a:gd name="T38" fmla="*/ 36 w 128"/>
                <a:gd name="T39" fmla="*/ 76 h 128"/>
                <a:gd name="T40" fmla="*/ 40 w 128"/>
                <a:gd name="T41" fmla="*/ 80 h 128"/>
                <a:gd name="T42" fmla="*/ 0 w 128"/>
                <a:gd name="T43" fmla="*/ 0 h 128"/>
                <a:gd name="T44" fmla="*/ 0 w 128"/>
                <a:gd name="T45" fmla="*/ 8 h 128"/>
                <a:gd name="T46" fmla="*/ 8 w 128"/>
                <a:gd name="T47" fmla="*/ 8 h 128"/>
                <a:gd name="T48" fmla="*/ 8 w 128"/>
                <a:gd name="T49" fmla="*/ 84 h 128"/>
                <a:gd name="T50" fmla="*/ 24 w 128"/>
                <a:gd name="T51" fmla="*/ 100 h 128"/>
                <a:gd name="T52" fmla="*/ 48 w 128"/>
                <a:gd name="T53" fmla="*/ 100 h 128"/>
                <a:gd name="T54" fmla="*/ 32 w 128"/>
                <a:gd name="T55" fmla="*/ 128 h 128"/>
                <a:gd name="T56" fmla="*/ 44 w 128"/>
                <a:gd name="T57" fmla="*/ 128 h 128"/>
                <a:gd name="T58" fmla="*/ 60 w 128"/>
                <a:gd name="T59" fmla="*/ 100 h 128"/>
                <a:gd name="T60" fmla="*/ 68 w 128"/>
                <a:gd name="T61" fmla="*/ 100 h 128"/>
                <a:gd name="T62" fmla="*/ 84 w 128"/>
                <a:gd name="T63" fmla="*/ 128 h 128"/>
                <a:gd name="T64" fmla="*/ 96 w 128"/>
                <a:gd name="T65" fmla="*/ 128 h 128"/>
                <a:gd name="T66" fmla="*/ 80 w 128"/>
                <a:gd name="T67" fmla="*/ 100 h 128"/>
                <a:gd name="T68" fmla="*/ 104 w 128"/>
                <a:gd name="T69" fmla="*/ 100 h 128"/>
                <a:gd name="T70" fmla="*/ 120 w 128"/>
                <a:gd name="T71" fmla="*/ 84 h 128"/>
                <a:gd name="T72" fmla="*/ 120 w 128"/>
                <a:gd name="T73" fmla="*/ 8 h 128"/>
                <a:gd name="T74" fmla="*/ 128 w 128"/>
                <a:gd name="T75" fmla="*/ 8 h 128"/>
                <a:gd name="T76" fmla="*/ 128 w 128"/>
                <a:gd name="T77" fmla="*/ 0 h 128"/>
                <a:gd name="T78" fmla="*/ 0 w 128"/>
                <a:gd name="T79" fmla="*/ 0 h 128"/>
                <a:gd name="T80" fmla="*/ 112 w 128"/>
                <a:gd name="T81" fmla="*/ 84 h 128"/>
                <a:gd name="T82" fmla="*/ 104 w 128"/>
                <a:gd name="T83" fmla="*/ 92 h 128"/>
                <a:gd name="T84" fmla="*/ 24 w 128"/>
                <a:gd name="T85" fmla="*/ 92 h 128"/>
                <a:gd name="T86" fmla="*/ 16 w 128"/>
                <a:gd name="T87" fmla="*/ 84 h 128"/>
                <a:gd name="T88" fmla="*/ 16 w 128"/>
                <a:gd name="T89" fmla="*/ 8 h 128"/>
                <a:gd name="T90" fmla="*/ 112 w 128"/>
                <a:gd name="T91" fmla="*/ 8 h 128"/>
                <a:gd name="T92" fmla="*/ 112 w 128"/>
                <a:gd name="T93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128">
                  <a:moveTo>
                    <a:pt x="64" y="80"/>
                  </a:moveTo>
                  <a:cubicBezTo>
                    <a:pt x="66" y="80"/>
                    <a:pt x="68" y="78"/>
                    <a:pt x="68" y="76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6"/>
                    <a:pt x="66" y="24"/>
                    <a:pt x="64" y="24"/>
                  </a:cubicBezTo>
                  <a:cubicBezTo>
                    <a:pt x="62" y="24"/>
                    <a:pt x="60" y="26"/>
                    <a:pt x="60" y="28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0" y="78"/>
                    <a:pt x="62" y="80"/>
                    <a:pt x="64" y="80"/>
                  </a:cubicBezTo>
                  <a:close/>
                  <a:moveTo>
                    <a:pt x="88" y="80"/>
                  </a:moveTo>
                  <a:cubicBezTo>
                    <a:pt x="90" y="80"/>
                    <a:pt x="92" y="78"/>
                    <a:pt x="92" y="76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8"/>
                    <a:pt x="90" y="36"/>
                    <a:pt x="88" y="36"/>
                  </a:cubicBezTo>
                  <a:cubicBezTo>
                    <a:pt x="86" y="36"/>
                    <a:pt x="84" y="38"/>
                    <a:pt x="84" y="4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8"/>
                    <a:pt x="86" y="80"/>
                    <a:pt x="88" y="80"/>
                  </a:cubicBezTo>
                  <a:close/>
                  <a:moveTo>
                    <a:pt x="40" y="80"/>
                  </a:moveTo>
                  <a:cubicBezTo>
                    <a:pt x="42" y="80"/>
                    <a:pt x="44" y="78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2" y="56"/>
                    <a:pt x="40" y="56"/>
                  </a:cubicBezTo>
                  <a:cubicBezTo>
                    <a:pt x="38" y="56"/>
                    <a:pt x="36" y="58"/>
                    <a:pt x="36" y="6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6" y="78"/>
                    <a:pt x="38" y="80"/>
                    <a:pt x="40" y="80"/>
                  </a:cubicBezTo>
                  <a:close/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4"/>
                    <a:pt x="8" y="84"/>
                    <a:pt x="8" y="84"/>
                  </a:cubicBezTo>
                  <a:cubicBezTo>
                    <a:pt x="8" y="93"/>
                    <a:pt x="15" y="100"/>
                    <a:pt x="24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13" y="100"/>
                    <a:pt x="120" y="93"/>
                    <a:pt x="120" y="84"/>
                  </a:cubicBezTo>
                  <a:cubicBezTo>
                    <a:pt x="120" y="84"/>
                    <a:pt x="120" y="15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0" y="0"/>
                  </a:lnTo>
                  <a:close/>
                  <a:moveTo>
                    <a:pt x="112" y="84"/>
                  </a:moveTo>
                  <a:cubicBezTo>
                    <a:pt x="112" y="89"/>
                    <a:pt x="109" y="92"/>
                    <a:pt x="104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19" y="92"/>
                    <a:pt x="16" y="89"/>
                    <a:pt x="16" y="84"/>
                  </a:cubicBezTo>
                  <a:cubicBezTo>
                    <a:pt x="16" y="84"/>
                    <a:pt x="16" y="13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16"/>
                    <a:pt x="112" y="84"/>
                    <a:pt x="112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1769990" y="4194456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1758E"/>
                </a:solidFill>
                <a:latin typeface="+mj-ea"/>
                <a:ea typeface="+mj-ea"/>
              </a:rPr>
              <a:t>测试内容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790627" y="4577697"/>
            <a:ext cx="4289580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25000"/>
                  </a:schemeClr>
                </a:solidFill>
                <a:latin typeface="+mn-ea"/>
              </a:rPr>
              <a:t>JavaScript </a:t>
            </a:r>
            <a:r>
              <a:rPr lang="zh-CN" altLang="en-US" sz="1600" dirty="0">
                <a:solidFill>
                  <a:schemeClr val="tx1">
                    <a:lumMod val="25000"/>
                  </a:schemeClr>
                </a:solidFill>
                <a:latin typeface="+mn-ea"/>
              </a:rPr>
              <a:t>函数测试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1F987-278B-4974-A12C-716C5E4F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50" y="2800066"/>
            <a:ext cx="3962429" cy="312422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89DCCB4-8DAE-4CB1-A974-35E6E1924C1A}"/>
              </a:ext>
            </a:extLst>
          </p:cNvPr>
          <p:cNvSpPr txBox="1"/>
          <p:nvPr/>
        </p:nvSpPr>
        <p:spPr>
          <a:xfrm>
            <a:off x="819039" y="741676"/>
            <a:ext cx="335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altLang="zh-CN" dirty="0"/>
              <a:t>Front end unit 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436402"/>
      </p:ext>
    </p:extLst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419B972A-7764-496F-BD68-1EE2BF70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40" y="5050705"/>
            <a:ext cx="7906156" cy="163838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5C1FF6F-26D3-41EC-A0E8-A46F08635B90}"/>
              </a:ext>
            </a:extLst>
          </p:cNvPr>
          <p:cNvGrpSpPr/>
          <p:nvPr/>
        </p:nvGrpSpPr>
        <p:grpSpPr>
          <a:xfrm>
            <a:off x="0" y="378662"/>
            <a:ext cx="12197154" cy="732346"/>
            <a:chOff x="0" y="378662"/>
            <a:chExt cx="12197154" cy="73234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73136D8-0EFD-4090-A22A-BF247CE99D81}"/>
                </a:ext>
              </a:extLst>
            </p:cNvPr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E040A82-FABB-4F06-A357-5DEE9B75A2AB}"/>
                  </a:ext>
                </a:extLst>
              </p:cNvPr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9CD39B7-3943-4356-96A0-3BE622E150F9}"/>
                  </a:ext>
                </a:extLst>
              </p:cNvPr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D9B8E34-011D-4C0E-8581-9A76A2120CC0}"/>
                  </a:ext>
                </a:extLst>
              </p:cNvPr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C3F4CC7-AC76-46F0-A5B1-3EA610B5BE62}"/>
                  </a:ext>
                </a:extLst>
              </p:cNvPr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82A652A-F545-4C9A-AF50-D6789DB83CBC}"/>
                </a:ext>
              </a:extLst>
            </p:cNvPr>
            <p:cNvSpPr txBox="1"/>
            <p:nvPr/>
          </p:nvSpPr>
          <p:spPr>
            <a:xfrm>
              <a:off x="795224" y="378662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后端单元测试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4089C0A-5071-4232-B09A-37B5401586D4}"/>
                </a:ext>
              </a:extLst>
            </p:cNvPr>
            <p:cNvSpPr txBox="1"/>
            <p:nvPr/>
          </p:nvSpPr>
          <p:spPr>
            <a:xfrm>
              <a:off x="819039" y="741676"/>
              <a:ext cx="335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l"/>
              <a:r>
                <a:rPr lang="en-US" altLang="zh-CN" dirty="0"/>
                <a:t>Back end unit test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4EA4A73-30EB-4E8F-A52C-83F3C81C5857}"/>
                </a:ext>
              </a:extLst>
            </p:cNvPr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27BB7B7-2E10-4EA5-9066-F2A8ABA80721}"/>
              </a:ext>
            </a:extLst>
          </p:cNvPr>
          <p:cNvSpPr txBox="1"/>
          <p:nvPr/>
        </p:nvSpPr>
        <p:spPr>
          <a:xfrm>
            <a:off x="795223" y="1862932"/>
            <a:ext cx="3958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CFG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控制流图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Happy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Corner cases-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参数化测试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1B88D5-3479-4E00-B90A-86521ED9975E}"/>
              </a:ext>
            </a:extLst>
          </p:cNvPr>
          <p:cNvSpPr txBox="1"/>
          <p:nvPr/>
        </p:nvSpPr>
        <p:spPr>
          <a:xfrm>
            <a:off x="814276" y="3544817"/>
            <a:ext cx="3958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JUNIT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JACOCO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Mockito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9B16DB-2898-4BB8-9078-0E6606A47742}"/>
              </a:ext>
            </a:extLst>
          </p:cNvPr>
          <p:cNvSpPr txBox="1"/>
          <p:nvPr/>
        </p:nvSpPr>
        <p:spPr>
          <a:xfrm>
            <a:off x="559538" y="2985208"/>
            <a:ext cx="215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工具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7B4443-D5AD-44C8-8F8E-1322D2715DBE}"/>
              </a:ext>
            </a:extLst>
          </p:cNvPr>
          <p:cNvSpPr txBox="1"/>
          <p:nvPr/>
        </p:nvSpPr>
        <p:spPr>
          <a:xfrm>
            <a:off x="559538" y="1375895"/>
            <a:ext cx="215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设计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9CABFB4-33F0-4C7E-8FC0-0663F337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357" y="988103"/>
            <a:ext cx="6449604" cy="162381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31B3E7-1F53-4C49-BBDC-1D265F9C5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196" y="2786262"/>
            <a:ext cx="6445581" cy="25464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C61998-B05E-43B5-BAC4-EE5363468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636" y="281469"/>
            <a:ext cx="6677074" cy="408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630817" y="1762941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结果展示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988344" y="2224606"/>
            <a:ext cx="69373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96ACD9-DB77-4C50-9044-FE468F216CEE}"/>
              </a:ext>
            </a:extLst>
          </p:cNvPr>
          <p:cNvGrpSpPr/>
          <p:nvPr/>
        </p:nvGrpSpPr>
        <p:grpSpPr>
          <a:xfrm>
            <a:off x="18659" y="294330"/>
            <a:ext cx="12197154" cy="732346"/>
            <a:chOff x="0" y="378662"/>
            <a:chExt cx="12197154" cy="73234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CFBFD21-6B16-492A-B9FC-0DBEC97F5544}"/>
                </a:ext>
              </a:extLst>
            </p:cNvPr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1B5BE18-512F-4692-B612-97E864FABD74}"/>
                  </a:ext>
                </a:extLst>
              </p:cNvPr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5E37B70-A798-442F-B80C-0FBF8EFDF1C3}"/>
                  </a:ext>
                </a:extLst>
              </p:cNvPr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CE7A3A7-810E-47F2-B145-84791C045CBA}"/>
                  </a:ext>
                </a:extLst>
              </p:cNvPr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8C7402C-2DBB-4CC4-BE79-847D09AEDC03}"/>
                  </a:ext>
                </a:extLst>
              </p:cNvPr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631C23B-3D2A-4AEB-9D3D-37C1D23906F5}"/>
                </a:ext>
              </a:extLst>
            </p:cNvPr>
            <p:cNvSpPr txBox="1"/>
            <p:nvPr/>
          </p:nvSpPr>
          <p:spPr>
            <a:xfrm>
              <a:off x="795224" y="378662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后端单元测试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97A01D8-F157-413C-8012-3C5DA1D35B6A}"/>
                </a:ext>
              </a:extLst>
            </p:cNvPr>
            <p:cNvSpPr txBox="1"/>
            <p:nvPr/>
          </p:nvSpPr>
          <p:spPr>
            <a:xfrm>
              <a:off x="819039" y="741676"/>
              <a:ext cx="335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l"/>
              <a:r>
                <a:rPr lang="en-US" altLang="zh-CN" dirty="0"/>
                <a:t>Back end unit test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F53D087-95CD-459B-9710-6D3F47E3121C}"/>
                </a:ext>
              </a:extLst>
            </p:cNvPr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2C35D4E-9D5A-4F0F-9569-DC5C5846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924" y="1460540"/>
            <a:ext cx="6864703" cy="21527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AAEE55-DD5E-4648-B479-D5C916DA9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924" y="3887907"/>
            <a:ext cx="6813900" cy="24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4712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09103" y="1106589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覆盖度展示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624898" y="1568254"/>
            <a:ext cx="69373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F5D092F-DC45-4420-A1B4-E83C090A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3" y="1648167"/>
            <a:ext cx="10829165" cy="3099777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96ACD9-DB77-4C50-9044-FE468F216CEE}"/>
              </a:ext>
            </a:extLst>
          </p:cNvPr>
          <p:cNvGrpSpPr/>
          <p:nvPr/>
        </p:nvGrpSpPr>
        <p:grpSpPr>
          <a:xfrm>
            <a:off x="18659" y="294330"/>
            <a:ext cx="12197154" cy="732346"/>
            <a:chOff x="0" y="378662"/>
            <a:chExt cx="12197154" cy="73234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CFBFD21-6B16-492A-B9FC-0DBEC97F5544}"/>
                </a:ext>
              </a:extLst>
            </p:cNvPr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1B5BE18-512F-4692-B612-97E864FABD74}"/>
                  </a:ext>
                </a:extLst>
              </p:cNvPr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5E37B70-A798-442F-B80C-0FBF8EFDF1C3}"/>
                  </a:ext>
                </a:extLst>
              </p:cNvPr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CE7A3A7-810E-47F2-B145-84791C045CBA}"/>
                  </a:ext>
                </a:extLst>
              </p:cNvPr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8C7402C-2DBB-4CC4-BE79-847D09AEDC03}"/>
                  </a:ext>
                </a:extLst>
              </p:cNvPr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631C23B-3D2A-4AEB-9D3D-37C1D23906F5}"/>
                </a:ext>
              </a:extLst>
            </p:cNvPr>
            <p:cNvSpPr txBox="1"/>
            <p:nvPr/>
          </p:nvSpPr>
          <p:spPr>
            <a:xfrm>
              <a:off x="795224" y="378662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后端单元测试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97A01D8-F157-413C-8012-3C5DA1D35B6A}"/>
                </a:ext>
              </a:extLst>
            </p:cNvPr>
            <p:cNvSpPr txBox="1"/>
            <p:nvPr/>
          </p:nvSpPr>
          <p:spPr>
            <a:xfrm>
              <a:off x="819039" y="741676"/>
              <a:ext cx="335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l"/>
              <a:r>
                <a:rPr lang="en-US" altLang="zh-CN" dirty="0"/>
                <a:t>Back end unit test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F53D087-95CD-459B-9710-6D3F47E3121C}"/>
                </a:ext>
              </a:extLst>
            </p:cNvPr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C8C0C6A-DB63-4927-9EBA-EB7C14DFA0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0" b="-3248"/>
          <a:stretch/>
        </p:blipFill>
        <p:spPr>
          <a:xfrm>
            <a:off x="278389" y="2875587"/>
            <a:ext cx="12059084" cy="266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199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14091" y="2690452"/>
            <a:ext cx="449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2"/>
                </a:solidFill>
                <a:latin typeface="+mj-ea"/>
                <a:ea typeface="+mj-ea"/>
              </a:rPr>
              <a:t>接口测试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28" name="矩形 2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484967" y="2015595"/>
            <a:ext cx="3011709" cy="3011708"/>
            <a:chOff x="8484967" y="2015595"/>
            <a:chExt cx="3011709" cy="3011708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7" t="7954" r="6219" b="13887"/>
            <a:stretch>
              <a:fillRect/>
            </a:stretch>
          </p:blipFill>
          <p:spPr>
            <a:xfrm>
              <a:off x="8484967" y="2015595"/>
              <a:ext cx="3011708" cy="3011708"/>
            </a:xfrm>
            <a:custGeom>
              <a:avLst/>
              <a:gdLst>
                <a:gd name="connsiteX0" fmla="*/ 1505854 w 3011708"/>
                <a:gd name="connsiteY0" fmla="*/ 0 h 3011708"/>
                <a:gd name="connsiteX1" fmla="*/ 3011708 w 3011708"/>
                <a:gd name="connsiteY1" fmla="*/ 0 h 3011708"/>
                <a:gd name="connsiteX2" fmla="*/ 3011708 w 3011708"/>
                <a:gd name="connsiteY2" fmla="*/ 1505854 h 3011708"/>
                <a:gd name="connsiteX3" fmla="*/ 1505854 w 3011708"/>
                <a:gd name="connsiteY3" fmla="*/ 3011708 h 3011708"/>
                <a:gd name="connsiteX4" fmla="*/ 0 w 3011708"/>
                <a:gd name="connsiteY4" fmla="*/ 1505854 h 3011708"/>
                <a:gd name="connsiteX5" fmla="*/ 1505854 w 3011708"/>
                <a:gd name="connsiteY5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1708" h="3011708">
                  <a:moveTo>
                    <a:pt x="1505854" y="0"/>
                  </a:moveTo>
                  <a:lnTo>
                    <a:pt x="3011708" y="0"/>
                  </a:lnTo>
                  <a:lnTo>
                    <a:pt x="3011708" y="1505854"/>
                  </a:lnTo>
                  <a:cubicBezTo>
                    <a:pt x="3011708" y="2337514"/>
                    <a:pt x="2337514" y="3011708"/>
                    <a:pt x="1505854" y="3011708"/>
                  </a:cubicBezTo>
                  <a:cubicBezTo>
                    <a:pt x="674194" y="3011708"/>
                    <a:pt x="0" y="2337514"/>
                    <a:pt x="0" y="1505854"/>
                  </a:cubicBezTo>
                  <a:cubicBezTo>
                    <a:pt x="0" y="674194"/>
                    <a:pt x="674194" y="0"/>
                    <a:pt x="1505854" y="0"/>
                  </a:cubicBezTo>
                  <a:close/>
                </a:path>
              </a:pathLst>
            </a:cu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 cstate="print"/>
            <a:srcRect t="4895" r="27153" b="20930"/>
            <a:stretch>
              <a:fillRect/>
            </a:stretch>
          </p:blipFill>
          <p:spPr>
            <a:xfrm>
              <a:off x="9431535" y="2015595"/>
              <a:ext cx="2065141" cy="3011708"/>
            </a:xfrm>
            <a:custGeom>
              <a:avLst/>
              <a:gdLst>
                <a:gd name="connsiteX0" fmla="*/ 559287 w 2065141"/>
                <a:gd name="connsiteY0" fmla="*/ 0 h 3011708"/>
                <a:gd name="connsiteX1" fmla="*/ 2065141 w 2065141"/>
                <a:gd name="connsiteY1" fmla="*/ 0 h 3011708"/>
                <a:gd name="connsiteX2" fmla="*/ 2065141 w 2065141"/>
                <a:gd name="connsiteY2" fmla="*/ 1505854 h 3011708"/>
                <a:gd name="connsiteX3" fmla="*/ 559287 w 2065141"/>
                <a:gd name="connsiteY3" fmla="*/ 3011708 h 3011708"/>
                <a:gd name="connsiteX4" fmla="*/ 111492 w 2065141"/>
                <a:gd name="connsiteY4" fmla="*/ 2944008 h 3011708"/>
                <a:gd name="connsiteX5" fmla="*/ 0 w 2065141"/>
                <a:gd name="connsiteY5" fmla="*/ 2903201 h 3011708"/>
                <a:gd name="connsiteX6" fmla="*/ 0 w 2065141"/>
                <a:gd name="connsiteY6" fmla="*/ 108507 h 3011708"/>
                <a:gd name="connsiteX7" fmla="*/ 111492 w 2065141"/>
                <a:gd name="connsiteY7" fmla="*/ 67700 h 3011708"/>
                <a:gd name="connsiteX8" fmla="*/ 559287 w 2065141"/>
                <a:gd name="connsiteY8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5141" h="3011708">
                  <a:moveTo>
                    <a:pt x="559287" y="0"/>
                  </a:moveTo>
                  <a:lnTo>
                    <a:pt x="2065141" y="0"/>
                  </a:lnTo>
                  <a:lnTo>
                    <a:pt x="2065141" y="1505854"/>
                  </a:lnTo>
                  <a:cubicBezTo>
                    <a:pt x="2065141" y="2337514"/>
                    <a:pt x="1390947" y="3011708"/>
                    <a:pt x="559287" y="3011708"/>
                  </a:cubicBezTo>
                  <a:cubicBezTo>
                    <a:pt x="403351" y="3011708"/>
                    <a:pt x="252950" y="2988006"/>
                    <a:pt x="111492" y="2944008"/>
                  </a:cubicBezTo>
                  <a:lnTo>
                    <a:pt x="0" y="2903201"/>
                  </a:lnTo>
                  <a:lnTo>
                    <a:pt x="0" y="108507"/>
                  </a:lnTo>
                  <a:lnTo>
                    <a:pt x="111492" y="67700"/>
                  </a:lnTo>
                  <a:cubicBezTo>
                    <a:pt x="252950" y="23702"/>
                    <a:pt x="403351" y="0"/>
                    <a:pt x="559287" y="0"/>
                  </a:cubicBezTo>
                  <a:close/>
                </a:path>
              </a:pathLst>
            </a:cu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EECA193-FFEE-416B-98D1-5FC0079B337C}"/>
              </a:ext>
            </a:extLst>
          </p:cNvPr>
          <p:cNvSpPr txBox="1"/>
          <p:nvPr/>
        </p:nvSpPr>
        <p:spPr>
          <a:xfrm>
            <a:off x="2560470" y="3544017"/>
            <a:ext cx="578125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----by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陶仪青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10161900112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26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00B79E8-A573-453A-8C58-1EEAC100FF17}"/>
              </a:ext>
            </a:extLst>
          </p:cNvPr>
          <p:cNvGrpSpPr/>
          <p:nvPr/>
        </p:nvGrpSpPr>
        <p:grpSpPr>
          <a:xfrm>
            <a:off x="0" y="378662"/>
            <a:ext cx="12197154" cy="732346"/>
            <a:chOff x="0" y="378662"/>
            <a:chExt cx="12197154" cy="73234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6B42B3E-5C68-475A-A92F-2CEF184D3CE9}"/>
                </a:ext>
              </a:extLst>
            </p:cNvPr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E323B2-480C-4F14-B001-1708EFA7EB5C}"/>
                  </a:ext>
                </a:extLst>
              </p:cNvPr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E257BE-7AEA-4C7B-950D-7A63B24A5D0C}"/>
                  </a:ext>
                </a:extLst>
              </p:cNvPr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2210A3B-6A3C-48D4-94D8-92B408346B6B}"/>
                  </a:ext>
                </a:extLst>
              </p:cNvPr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5D947FD-B0D4-44BF-B8F5-864081576EFB}"/>
                  </a:ext>
                </a:extLst>
              </p:cNvPr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86221DD-7C9F-465B-9E15-24EDC427A0F7}"/>
                </a:ext>
              </a:extLst>
            </p:cNvPr>
            <p:cNvSpPr txBox="1"/>
            <p:nvPr/>
          </p:nvSpPr>
          <p:spPr>
            <a:xfrm>
              <a:off x="795224" y="378662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接口测试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E0C53AA-8395-41A1-9889-3C5E39BEBA4B}"/>
                </a:ext>
              </a:extLst>
            </p:cNvPr>
            <p:cNvSpPr txBox="1"/>
            <p:nvPr/>
          </p:nvSpPr>
          <p:spPr>
            <a:xfrm>
              <a:off x="819039" y="741676"/>
              <a:ext cx="335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l"/>
              <a:r>
                <a:rPr lang="en-US" altLang="zh-CN" dirty="0"/>
                <a:t>Back end Interface test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81F7F2-520C-411A-B00B-98D5EA7611A1}"/>
                </a:ext>
              </a:extLst>
            </p:cNvPr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C862F5F-6117-4F70-A8D5-A3386F873174}"/>
              </a:ext>
            </a:extLst>
          </p:cNvPr>
          <p:cNvSpPr txBox="1"/>
          <p:nvPr/>
        </p:nvSpPr>
        <p:spPr>
          <a:xfrm>
            <a:off x="924254" y="4004437"/>
            <a:ext cx="3958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JUNIT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HTTP client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C1BC8C-0FC4-4AA4-ACFA-0FE0AA12BA52}"/>
              </a:ext>
            </a:extLst>
          </p:cNvPr>
          <p:cNvSpPr txBox="1"/>
          <p:nvPr/>
        </p:nvSpPr>
        <p:spPr>
          <a:xfrm>
            <a:off x="665777" y="3405351"/>
            <a:ext cx="215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工具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86D2370-C20D-442C-9CC8-8155C7A22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601" y="1488975"/>
            <a:ext cx="7061563" cy="388004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087999E-7947-43B5-968F-F263F7A8C9B6}"/>
              </a:ext>
            </a:extLst>
          </p:cNvPr>
          <p:cNvSpPr txBox="1"/>
          <p:nvPr/>
        </p:nvSpPr>
        <p:spPr>
          <a:xfrm>
            <a:off x="910428" y="1930234"/>
            <a:ext cx="3958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构造请求，模拟参数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验证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验证结果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B7C81E-F1F6-4E1D-95A8-3690F24BF34F}"/>
              </a:ext>
            </a:extLst>
          </p:cNvPr>
          <p:cNvSpPr txBox="1"/>
          <p:nvPr/>
        </p:nvSpPr>
        <p:spPr>
          <a:xfrm>
            <a:off x="665777" y="1387857"/>
            <a:ext cx="215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设计</a:t>
            </a:r>
          </a:p>
        </p:txBody>
      </p:sp>
    </p:spTree>
    <p:extLst>
      <p:ext uri="{BB962C8B-B14F-4D97-AF65-F5344CB8AC3E}">
        <p14:creationId xmlns:p14="http://schemas.microsoft.com/office/powerpoint/2010/main" val="923856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813883" y="1158857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结果展示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1121849" y="1633625"/>
            <a:ext cx="69373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96ACD9-DB77-4C50-9044-FE468F216CEE}"/>
              </a:ext>
            </a:extLst>
          </p:cNvPr>
          <p:cNvGrpSpPr/>
          <p:nvPr/>
        </p:nvGrpSpPr>
        <p:grpSpPr>
          <a:xfrm>
            <a:off x="18659" y="294330"/>
            <a:ext cx="12197154" cy="732346"/>
            <a:chOff x="0" y="378662"/>
            <a:chExt cx="12197154" cy="73234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CFBFD21-6B16-492A-B9FC-0DBEC97F5544}"/>
                </a:ext>
              </a:extLst>
            </p:cNvPr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1B5BE18-512F-4692-B612-97E864FABD74}"/>
                  </a:ext>
                </a:extLst>
              </p:cNvPr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5E37B70-A798-442F-B80C-0FBF8EFDF1C3}"/>
                  </a:ext>
                </a:extLst>
              </p:cNvPr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CE7A3A7-810E-47F2-B145-84791C045CBA}"/>
                  </a:ext>
                </a:extLst>
              </p:cNvPr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8C7402C-2DBB-4CC4-BE79-847D09AEDC03}"/>
                  </a:ext>
                </a:extLst>
              </p:cNvPr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631C23B-3D2A-4AEB-9D3D-37C1D23906F5}"/>
                </a:ext>
              </a:extLst>
            </p:cNvPr>
            <p:cNvSpPr txBox="1"/>
            <p:nvPr/>
          </p:nvSpPr>
          <p:spPr>
            <a:xfrm>
              <a:off x="795224" y="378662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接口测试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97A01D8-F157-413C-8012-3C5DA1D35B6A}"/>
                </a:ext>
              </a:extLst>
            </p:cNvPr>
            <p:cNvSpPr txBox="1"/>
            <p:nvPr/>
          </p:nvSpPr>
          <p:spPr>
            <a:xfrm>
              <a:off x="819039" y="741676"/>
              <a:ext cx="335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l"/>
              <a:r>
                <a:rPr lang="en-US" altLang="zh-CN" dirty="0"/>
                <a:t>Back end Interface test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F53D087-95CD-459B-9710-6D3F47E3121C}"/>
                </a:ext>
              </a:extLst>
            </p:cNvPr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02FC148-7AAD-4549-B189-3939A484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89" y="1918848"/>
            <a:ext cx="8299795" cy="29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4133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14091" y="2690452"/>
            <a:ext cx="449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</a:rPr>
              <a:t>系统功能测试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28" name="矩形 2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484967" y="2015595"/>
            <a:ext cx="3011709" cy="3011708"/>
            <a:chOff x="8484967" y="2015595"/>
            <a:chExt cx="3011709" cy="301170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17" t="6602" r="1199" b="2581"/>
            <a:stretch>
              <a:fillRect/>
            </a:stretch>
          </p:blipFill>
          <p:spPr>
            <a:xfrm>
              <a:off x="8484967" y="2015595"/>
              <a:ext cx="3011708" cy="3011708"/>
            </a:xfrm>
            <a:custGeom>
              <a:avLst/>
              <a:gdLst>
                <a:gd name="connsiteX0" fmla="*/ 1505854 w 3011708"/>
                <a:gd name="connsiteY0" fmla="*/ 0 h 3011708"/>
                <a:gd name="connsiteX1" fmla="*/ 3011708 w 3011708"/>
                <a:gd name="connsiteY1" fmla="*/ 0 h 3011708"/>
                <a:gd name="connsiteX2" fmla="*/ 3011708 w 3011708"/>
                <a:gd name="connsiteY2" fmla="*/ 1505854 h 3011708"/>
                <a:gd name="connsiteX3" fmla="*/ 1505854 w 3011708"/>
                <a:gd name="connsiteY3" fmla="*/ 3011708 h 3011708"/>
                <a:gd name="connsiteX4" fmla="*/ 0 w 3011708"/>
                <a:gd name="connsiteY4" fmla="*/ 1505854 h 3011708"/>
                <a:gd name="connsiteX5" fmla="*/ 1505854 w 3011708"/>
                <a:gd name="connsiteY5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1708" h="3011708">
                  <a:moveTo>
                    <a:pt x="1505854" y="0"/>
                  </a:moveTo>
                  <a:lnTo>
                    <a:pt x="3011708" y="0"/>
                  </a:lnTo>
                  <a:lnTo>
                    <a:pt x="3011708" y="1505854"/>
                  </a:lnTo>
                  <a:cubicBezTo>
                    <a:pt x="3011708" y="2337514"/>
                    <a:pt x="2337514" y="3011708"/>
                    <a:pt x="1505854" y="3011708"/>
                  </a:cubicBezTo>
                  <a:cubicBezTo>
                    <a:pt x="674194" y="3011708"/>
                    <a:pt x="0" y="2337514"/>
                    <a:pt x="0" y="1505854"/>
                  </a:cubicBezTo>
                  <a:cubicBezTo>
                    <a:pt x="0" y="674194"/>
                    <a:pt x="674194" y="0"/>
                    <a:pt x="1505854" y="0"/>
                  </a:cubicBezTo>
                  <a:close/>
                </a:path>
              </a:pathLst>
            </a:cu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 cstate="print"/>
            <a:srcRect t="4819" r="26267" b="21449"/>
            <a:stretch>
              <a:fillRect/>
            </a:stretch>
          </p:blipFill>
          <p:spPr>
            <a:xfrm>
              <a:off x="9437885" y="2015595"/>
              <a:ext cx="2058791" cy="3011708"/>
            </a:xfrm>
            <a:custGeom>
              <a:avLst/>
              <a:gdLst>
                <a:gd name="connsiteX0" fmla="*/ 552937 w 2058791"/>
                <a:gd name="connsiteY0" fmla="*/ 0 h 3011708"/>
                <a:gd name="connsiteX1" fmla="*/ 2058791 w 2058791"/>
                <a:gd name="connsiteY1" fmla="*/ 0 h 3011708"/>
                <a:gd name="connsiteX2" fmla="*/ 2058791 w 2058791"/>
                <a:gd name="connsiteY2" fmla="*/ 1505854 h 3011708"/>
                <a:gd name="connsiteX3" fmla="*/ 552937 w 2058791"/>
                <a:gd name="connsiteY3" fmla="*/ 3011708 h 3011708"/>
                <a:gd name="connsiteX4" fmla="*/ 105142 w 2058791"/>
                <a:gd name="connsiteY4" fmla="*/ 2944008 h 3011708"/>
                <a:gd name="connsiteX5" fmla="*/ 0 w 2058791"/>
                <a:gd name="connsiteY5" fmla="*/ 2905525 h 3011708"/>
                <a:gd name="connsiteX6" fmla="*/ 0 w 2058791"/>
                <a:gd name="connsiteY6" fmla="*/ 106183 h 3011708"/>
                <a:gd name="connsiteX7" fmla="*/ 105142 w 2058791"/>
                <a:gd name="connsiteY7" fmla="*/ 67700 h 3011708"/>
                <a:gd name="connsiteX8" fmla="*/ 552937 w 2058791"/>
                <a:gd name="connsiteY8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791" h="3011708">
                  <a:moveTo>
                    <a:pt x="552937" y="0"/>
                  </a:moveTo>
                  <a:lnTo>
                    <a:pt x="2058791" y="0"/>
                  </a:lnTo>
                  <a:lnTo>
                    <a:pt x="2058791" y="1505854"/>
                  </a:lnTo>
                  <a:cubicBezTo>
                    <a:pt x="2058791" y="2337514"/>
                    <a:pt x="1384597" y="3011708"/>
                    <a:pt x="552937" y="3011708"/>
                  </a:cubicBezTo>
                  <a:cubicBezTo>
                    <a:pt x="397001" y="3011708"/>
                    <a:pt x="246600" y="2988006"/>
                    <a:pt x="105142" y="2944008"/>
                  </a:cubicBezTo>
                  <a:lnTo>
                    <a:pt x="0" y="2905525"/>
                  </a:lnTo>
                  <a:lnTo>
                    <a:pt x="0" y="106183"/>
                  </a:lnTo>
                  <a:lnTo>
                    <a:pt x="105142" y="67700"/>
                  </a:lnTo>
                  <a:cubicBezTo>
                    <a:pt x="246600" y="23702"/>
                    <a:pt x="397001" y="0"/>
                    <a:pt x="552937" y="0"/>
                  </a:cubicBezTo>
                  <a:close/>
                </a:path>
              </a:pathLst>
            </a:cu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951F8B77-5DFB-4D8F-B6AF-F387F342F367}"/>
              </a:ext>
            </a:extLst>
          </p:cNvPr>
          <p:cNvSpPr txBox="1"/>
          <p:nvPr/>
        </p:nvSpPr>
        <p:spPr>
          <a:xfrm>
            <a:off x="2560470" y="3544017"/>
            <a:ext cx="578125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----by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朱嘉忆，唐巍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10175101155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，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10163903105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2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5" name="组合 9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795224" y="510620"/>
              <a:ext cx="2946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用户端系统测试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: 圆角 1"/>
          <p:cNvSpPr/>
          <p:nvPr/>
        </p:nvSpPr>
        <p:spPr>
          <a:xfrm rot="1858671">
            <a:off x="1676088" y="2271343"/>
            <a:ext cx="2062067" cy="2062068"/>
          </a:xfrm>
          <a:prstGeom prst="roundRect">
            <a:avLst>
              <a:gd name="adj" fmla="val 5116"/>
            </a:avLst>
          </a:prstGeom>
          <a:solidFill>
            <a:srgbClr val="EDA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 rot="1858671">
            <a:off x="4125737" y="2271343"/>
            <a:ext cx="2062067" cy="2062068"/>
          </a:xfrm>
          <a:prstGeom prst="roundRect">
            <a:avLst>
              <a:gd name="adj" fmla="val 51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 rot="1858671">
            <a:off x="6575385" y="2271343"/>
            <a:ext cx="2062067" cy="2062068"/>
          </a:xfrm>
          <a:prstGeom prst="roundRect">
            <a:avLst>
              <a:gd name="adj" fmla="val 51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 rot="1858671">
            <a:off x="9025033" y="2271343"/>
            <a:ext cx="2062067" cy="2062068"/>
          </a:xfrm>
          <a:prstGeom prst="roundRect">
            <a:avLst>
              <a:gd name="adj" fmla="val 51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88123" y="2950801"/>
            <a:ext cx="2409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Nightwatch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      1.3.1 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95224" y="4929109"/>
            <a:ext cx="226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EDAC5D"/>
                </a:solidFill>
                <a:latin typeface="+mj-ea"/>
                <a:ea typeface="+mj-ea"/>
              </a:rPr>
              <a:t>测试框架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644324" y="4914591"/>
            <a:ext cx="193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浏览器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445753" y="4914591"/>
            <a:ext cx="1611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774F71"/>
                </a:solidFill>
                <a:latin typeface="+mj-ea"/>
                <a:ea typeface="+mj-ea"/>
              </a:rPr>
              <a:t>IDE</a:t>
            </a:r>
            <a:endParaRPr lang="zh-CN" altLang="en-US" sz="2400" b="1" dirty="0">
              <a:solidFill>
                <a:srgbClr val="774F71"/>
              </a:solidFill>
              <a:latin typeface="+mj-ea"/>
              <a:ea typeface="+mj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02792" y="4943032"/>
            <a:ext cx="213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测试系统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740671" y="2825323"/>
            <a:ext cx="1773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WebStorm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 2019.3.1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177946" y="2825322"/>
            <a:ext cx="207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Chrome 79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Firefox 71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217834" y="2660366"/>
            <a:ext cx="20561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Windows 10  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   </a:t>
            </a:r>
            <a:r>
              <a:rPr lang="zh-CN" altLang="en-US" sz="2800" b="1" dirty="0">
                <a:solidFill>
                  <a:schemeClr val="bg1"/>
                </a:solidFill>
                <a:latin typeface="+mj-lt"/>
              </a:rPr>
              <a:t>企业版</a:t>
            </a:r>
            <a:endParaRPr lang="en-US" altLang="zh-CN" sz="28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     1909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7528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461BF5FA-BBFC-4163-BE26-371C2B7A3601}"/>
              </a:ext>
            </a:extLst>
          </p:cNvPr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5147C94-6CA4-4E18-B4E3-F6C05CA754F1}"/>
                </a:ext>
              </a:extLst>
            </p:cNvPr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944C552-455C-4FC2-BF63-2ABB1785353D}"/>
                  </a:ext>
                </a:extLst>
              </p:cNvPr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CDE001B-66F7-41FB-AF56-A2D2C2B89AB8}"/>
                  </a:ext>
                </a:extLst>
              </p:cNvPr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3E93B58-FA91-46F9-9D7B-FFA893E50595}"/>
                  </a:ext>
                </a:extLst>
              </p:cNvPr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0F8C259-267B-44E5-B2D4-13E1E6582BC8}"/>
                  </a:ext>
                </a:extLst>
              </p:cNvPr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F4BD4D4-40D4-4D12-965C-CB8E1DAF8CCA}"/>
                </a:ext>
              </a:extLst>
            </p:cNvPr>
            <p:cNvSpPr txBox="1"/>
            <p:nvPr/>
          </p:nvSpPr>
          <p:spPr>
            <a:xfrm>
              <a:off x="913030" y="508000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设计思想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CF55371-FADE-40FC-86D7-916A56C92883}"/>
                </a:ext>
              </a:extLst>
            </p:cNvPr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9E9D25D-816C-4540-9CE6-6BD338EE9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88" y="1190653"/>
            <a:ext cx="8221513" cy="53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2135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3" name="组合 32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873761" y="508000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项目介绍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306910" y="1973019"/>
            <a:ext cx="580242" cy="580242"/>
            <a:chOff x="6909910" y="1822794"/>
            <a:chExt cx="580242" cy="580242"/>
          </a:xfrm>
        </p:grpSpPr>
        <p:sp>
          <p:nvSpPr>
            <p:cNvPr id="60" name="矩形: 圆角 59"/>
            <p:cNvSpPr/>
            <p:nvPr/>
          </p:nvSpPr>
          <p:spPr>
            <a:xfrm rot="2700000">
              <a:off x="6909910" y="1822794"/>
              <a:ext cx="580242" cy="580242"/>
            </a:xfrm>
            <a:prstGeom prst="roundRect">
              <a:avLst>
                <a:gd name="adj" fmla="val 1843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Freeform 29"/>
            <p:cNvSpPr>
              <a:spLocks noEditPoints="1"/>
            </p:cNvSpPr>
            <p:nvPr/>
          </p:nvSpPr>
          <p:spPr bwMode="auto">
            <a:xfrm>
              <a:off x="7067398" y="2018951"/>
              <a:ext cx="236688" cy="235558"/>
            </a:xfrm>
            <a:custGeom>
              <a:avLst/>
              <a:gdLst>
                <a:gd name="T0" fmla="*/ 80 w 130"/>
                <a:gd name="T1" fmla="*/ 27 h 130"/>
                <a:gd name="T2" fmla="*/ 80 w 130"/>
                <a:gd name="T3" fmla="*/ 50 h 130"/>
                <a:gd name="T4" fmla="*/ 104 w 130"/>
                <a:gd name="T5" fmla="*/ 50 h 130"/>
                <a:gd name="T6" fmla="*/ 104 w 130"/>
                <a:gd name="T7" fmla="*/ 27 h 130"/>
                <a:gd name="T8" fmla="*/ 80 w 130"/>
                <a:gd name="T9" fmla="*/ 27 h 130"/>
                <a:gd name="T10" fmla="*/ 98 w 130"/>
                <a:gd name="T11" fmla="*/ 44 h 130"/>
                <a:gd name="T12" fmla="*/ 86 w 130"/>
                <a:gd name="T13" fmla="*/ 44 h 130"/>
                <a:gd name="T14" fmla="*/ 86 w 130"/>
                <a:gd name="T15" fmla="*/ 32 h 130"/>
                <a:gd name="T16" fmla="*/ 98 w 130"/>
                <a:gd name="T17" fmla="*/ 32 h 130"/>
                <a:gd name="T18" fmla="*/ 98 w 130"/>
                <a:gd name="T19" fmla="*/ 44 h 130"/>
                <a:gd name="T20" fmla="*/ 122 w 130"/>
                <a:gd name="T21" fmla="*/ 0 h 130"/>
                <a:gd name="T22" fmla="*/ 69 w 130"/>
                <a:gd name="T23" fmla="*/ 0 h 130"/>
                <a:gd name="T24" fmla="*/ 60 w 130"/>
                <a:gd name="T25" fmla="*/ 6 h 130"/>
                <a:gd name="T26" fmla="*/ 7 w 130"/>
                <a:gd name="T27" fmla="*/ 59 h 130"/>
                <a:gd name="T28" fmla="*/ 7 w 130"/>
                <a:gd name="T29" fmla="*/ 82 h 130"/>
                <a:gd name="T30" fmla="*/ 48 w 130"/>
                <a:gd name="T31" fmla="*/ 123 h 130"/>
                <a:gd name="T32" fmla="*/ 71 w 130"/>
                <a:gd name="T33" fmla="*/ 123 h 130"/>
                <a:gd name="T34" fmla="*/ 124 w 130"/>
                <a:gd name="T35" fmla="*/ 70 h 130"/>
                <a:gd name="T36" fmla="*/ 130 w 130"/>
                <a:gd name="T37" fmla="*/ 61 h 130"/>
                <a:gd name="T38" fmla="*/ 130 w 130"/>
                <a:gd name="T39" fmla="*/ 8 h 130"/>
                <a:gd name="T40" fmla="*/ 122 w 130"/>
                <a:gd name="T41" fmla="*/ 0 h 130"/>
                <a:gd name="T42" fmla="*/ 66 w 130"/>
                <a:gd name="T43" fmla="*/ 117 h 130"/>
                <a:gd name="T44" fmla="*/ 54 w 130"/>
                <a:gd name="T45" fmla="*/ 117 h 130"/>
                <a:gd name="T46" fmla="*/ 13 w 130"/>
                <a:gd name="T47" fmla="*/ 76 h 130"/>
                <a:gd name="T48" fmla="*/ 13 w 130"/>
                <a:gd name="T49" fmla="*/ 65 h 130"/>
                <a:gd name="T50" fmla="*/ 19 w 130"/>
                <a:gd name="T51" fmla="*/ 59 h 130"/>
                <a:gd name="T52" fmla="*/ 71 w 130"/>
                <a:gd name="T53" fmla="*/ 111 h 130"/>
                <a:gd name="T54" fmla="*/ 66 w 130"/>
                <a:gd name="T55" fmla="*/ 117 h 130"/>
                <a:gd name="T56" fmla="*/ 122 w 130"/>
                <a:gd name="T57" fmla="*/ 57 h 130"/>
                <a:gd name="T58" fmla="*/ 118 w 130"/>
                <a:gd name="T59" fmla="*/ 65 h 130"/>
                <a:gd name="T60" fmla="*/ 77 w 130"/>
                <a:gd name="T61" fmla="*/ 106 h 130"/>
                <a:gd name="T62" fmla="*/ 25 w 130"/>
                <a:gd name="T63" fmla="*/ 53 h 130"/>
                <a:gd name="T64" fmla="*/ 66 w 130"/>
                <a:gd name="T65" fmla="*/ 12 h 130"/>
                <a:gd name="T66" fmla="*/ 73 w 130"/>
                <a:gd name="T67" fmla="*/ 8 h 130"/>
                <a:gd name="T68" fmla="*/ 119 w 130"/>
                <a:gd name="T69" fmla="*/ 8 h 130"/>
                <a:gd name="T70" fmla="*/ 122 w 130"/>
                <a:gd name="T71" fmla="*/ 11 h 130"/>
                <a:gd name="T72" fmla="*/ 122 w 130"/>
                <a:gd name="T73" fmla="*/ 5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30">
                  <a:moveTo>
                    <a:pt x="80" y="27"/>
                  </a:moveTo>
                  <a:cubicBezTo>
                    <a:pt x="74" y="33"/>
                    <a:pt x="74" y="43"/>
                    <a:pt x="80" y="50"/>
                  </a:cubicBezTo>
                  <a:cubicBezTo>
                    <a:pt x="87" y="56"/>
                    <a:pt x="97" y="56"/>
                    <a:pt x="104" y="50"/>
                  </a:cubicBezTo>
                  <a:cubicBezTo>
                    <a:pt x="110" y="43"/>
                    <a:pt x="110" y="33"/>
                    <a:pt x="104" y="27"/>
                  </a:cubicBezTo>
                  <a:cubicBezTo>
                    <a:pt x="97" y="20"/>
                    <a:pt x="87" y="20"/>
                    <a:pt x="80" y="27"/>
                  </a:cubicBezTo>
                  <a:close/>
                  <a:moveTo>
                    <a:pt x="98" y="44"/>
                  </a:moveTo>
                  <a:cubicBezTo>
                    <a:pt x="95" y="47"/>
                    <a:pt x="89" y="47"/>
                    <a:pt x="86" y="44"/>
                  </a:cubicBezTo>
                  <a:cubicBezTo>
                    <a:pt x="83" y="41"/>
                    <a:pt x="83" y="36"/>
                    <a:pt x="86" y="32"/>
                  </a:cubicBezTo>
                  <a:cubicBezTo>
                    <a:pt x="89" y="29"/>
                    <a:pt x="95" y="29"/>
                    <a:pt x="98" y="32"/>
                  </a:cubicBezTo>
                  <a:cubicBezTo>
                    <a:pt x="101" y="36"/>
                    <a:pt x="101" y="41"/>
                    <a:pt x="98" y="44"/>
                  </a:cubicBezTo>
                  <a:close/>
                  <a:moveTo>
                    <a:pt x="122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4" y="0"/>
                    <a:pt x="64" y="2"/>
                    <a:pt x="60" y="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0" y="65"/>
                    <a:pt x="0" y="76"/>
                    <a:pt x="7" y="82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54" y="130"/>
                    <a:pt x="65" y="130"/>
                    <a:pt x="71" y="123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8" y="67"/>
                    <a:pt x="130" y="65"/>
                    <a:pt x="130" y="61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30" y="3"/>
                    <a:pt x="127" y="0"/>
                    <a:pt x="122" y="0"/>
                  </a:cubicBezTo>
                  <a:close/>
                  <a:moveTo>
                    <a:pt x="66" y="117"/>
                  </a:moveTo>
                  <a:cubicBezTo>
                    <a:pt x="62" y="120"/>
                    <a:pt x="57" y="120"/>
                    <a:pt x="54" y="117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9" y="73"/>
                    <a:pt x="9" y="68"/>
                    <a:pt x="13" y="6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71" y="111"/>
                    <a:pt x="71" y="111"/>
                    <a:pt x="71" y="111"/>
                  </a:cubicBezTo>
                  <a:lnTo>
                    <a:pt x="66" y="117"/>
                  </a:lnTo>
                  <a:close/>
                  <a:moveTo>
                    <a:pt x="122" y="57"/>
                  </a:moveTo>
                  <a:cubicBezTo>
                    <a:pt x="122" y="59"/>
                    <a:pt x="120" y="62"/>
                    <a:pt x="118" y="6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7" y="10"/>
                    <a:pt x="70" y="8"/>
                    <a:pt x="73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21" y="8"/>
                    <a:pt x="122" y="9"/>
                    <a:pt x="122" y="11"/>
                  </a:cubicBezTo>
                  <a:lnTo>
                    <a:pt x="12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1982716" y="1942466"/>
            <a:ext cx="344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74F71"/>
                </a:solidFill>
                <a:latin typeface="+mj-ea"/>
                <a:ea typeface="+mj-ea"/>
              </a:rPr>
              <a:t>后端配置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2003353" y="2325707"/>
            <a:ext cx="3117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774F71"/>
                </a:solidFill>
                <a:latin typeface="+mj-ea"/>
              </a:rPr>
              <a:t>SpringBoot</a:t>
            </a:r>
            <a:r>
              <a:rPr lang="en-US" altLang="zh-CN" sz="1600" dirty="0">
                <a:solidFill>
                  <a:srgbClr val="774F71"/>
                </a:solidFill>
                <a:latin typeface="+mj-ea"/>
              </a:rPr>
              <a:t> 2.1.9</a:t>
            </a:r>
            <a:endParaRPr lang="zh-CN" altLang="en-US" sz="1600" dirty="0">
              <a:solidFill>
                <a:srgbClr val="774F71"/>
              </a:solidFill>
              <a:latin typeface="+mj-ea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7264954" y="4559401"/>
            <a:ext cx="580242" cy="580242"/>
            <a:chOff x="6905940" y="4641161"/>
            <a:chExt cx="580242" cy="580242"/>
          </a:xfrm>
        </p:grpSpPr>
        <p:sp>
          <p:nvSpPr>
            <p:cNvPr id="68" name="矩形: 圆角 67"/>
            <p:cNvSpPr/>
            <p:nvPr/>
          </p:nvSpPr>
          <p:spPr>
            <a:xfrm rot="2700000">
              <a:off x="6905940" y="4641161"/>
              <a:ext cx="580242" cy="580242"/>
            </a:xfrm>
            <a:prstGeom prst="roundRect">
              <a:avLst>
                <a:gd name="adj" fmla="val 1843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61" name="Freeform 25"/>
            <p:cNvSpPr>
              <a:spLocks noEditPoints="1"/>
            </p:cNvSpPr>
            <p:nvPr/>
          </p:nvSpPr>
          <p:spPr bwMode="auto">
            <a:xfrm>
              <a:off x="7071998" y="4843524"/>
              <a:ext cx="214788" cy="200916"/>
            </a:xfrm>
            <a:custGeom>
              <a:avLst/>
              <a:gdLst>
                <a:gd name="T0" fmla="*/ 40 w 128"/>
                <a:gd name="T1" fmla="*/ 32 h 120"/>
                <a:gd name="T2" fmla="*/ 30 w 128"/>
                <a:gd name="T3" fmla="*/ 0 h 120"/>
                <a:gd name="T4" fmla="*/ 4 w 128"/>
                <a:gd name="T5" fmla="*/ 0 h 120"/>
                <a:gd name="T6" fmla="*/ 0 w 128"/>
                <a:gd name="T7" fmla="*/ 4 h 120"/>
                <a:gd name="T8" fmla="*/ 4 w 128"/>
                <a:gd name="T9" fmla="*/ 8 h 120"/>
                <a:gd name="T10" fmla="*/ 24 w 128"/>
                <a:gd name="T11" fmla="*/ 8 h 120"/>
                <a:gd name="T12" fmla="*/ 32 w 128"/>
                <a:gd name="T13" fmla="*/ 32 h 120"/>
                <a:gd name="T14" fmla="*/ 32 w 128"/>
                <a:gd name="T15" fmla="*/ 32 h 120"/>
                <a:gd name="T16" fmla="*/ 40 w 128"/>
                <a:gd name="T17" fmla="*/ 80 h 120"/>
                <a:gd name="T18" fmla="*/ 56 w 128"/>
                <a:gd name="T19" fmla="*/ 96 h 120"/>
                <a:gd name="T20" fmla="*/ 100 w 128"/>
                <a:gd name="T21" fmla="*/ 96 h 120"/>
                <a:gd name="T22" fmla="*/ 116 w 128"/>
                <a:gd name="T23" fmla="*/ 80 h 120"/>
                <a:gd name="T24" fmla="*/ 128 w 128"/>
                <a:gd name="T25" fmla="*/ 32 h 120"/>
                <a:gd name="T26" fmla="*/ 40 w 128"/>
                <a:gd name="T27" fmla="*/ 32 h 120"/>
                <a:gd name="T28" fmla="*/ 108 w 128"/>
                <a:gd name="T29" fmla="*/ 80 h 120"/>
                <a:gd name="T30" fmla="*/ 100 w 128"/>
                <a:gd name="T31" fmla="*/ 88 h 120"/>
                <a:gd name="T32" fmla="*/ 56 w 128"/>
                <a:gd name="T33" fmla="*/ 88 h 120"/>
                <a:gd name="T34" fmla="*/ 48 w 128"/>
                <a:gd name="T35" fmla="*/ 80 h 120"/>
                <a:gd name="T36" fmla="*/ 41 w 128"/>
                <a:gd name="T37" fmla="*/ 40 h 120"/>
                <a:gd name="T38" fmla="*/ 118 w 128"/>
                <a:gd name="T39" fmla="*/ 40 h 120"/>
                <a:gd name="T40" fmla="*/ 108 w 128"/>
                <a:gd name="T41" fmla="*/ 80 h 120"/>
                <a:gd name="T42" fmla="*/ 56 w 128"/>
                <a:gd name="T43" fmla="*/ 104 h 120"/>
                <a:gd name="T44" fmla="*/ 48 w 128"/>
                <a:gd name="T45" fmla="*/ 112 h 120"/>
                <a:gd name="T46" fmla="*/ 56 w 128"/>
                <a:gd name="T47" fmla="*/ 120 h 120"/>
                <a:gd name="T48" fmla="*/ 64 w 128"/>
                <a:gd name="T49" fmla="*/ 112 h 120"/>
                <a:gd name="T50" fmla="*/ 56 w 128"/>
                <a:gd name="T51" fmla="*/ 104 h 120"/>
                <a:gd name="T52" fmla="*/ 96 w 128"/>
                <a:gd name="T53" fmla="*/ 104 h 120"/>
                <a:gd name="T54" fmla="*/ 88 w 128"/>
                <a:gd name="T55" fmla="*/ 112 h 120"/>
                <a:gd name="T56" fmla="*/ 96 w 128"/>
                <a:gd name="T57" fmla="*/ 120 h 120"/>
                <a:gd name="T58" fmla="*/ 104 w 128"/>
                <a:gd name="T59" fmla="*/ 112 h 120"/>
                <a:gd name="T60" fmla="*/ 96 w 128"/>
                <a:gd name="T61" fmla="*/ 10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40" y="3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9"/>
                    <a:pt x="47" y="96"/>
                    <a:pt x="56" y="9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09" y="96"/>
                    <a:pt x="116" y="89"/>
                    <a:pt x="116" y="80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40" y="32"/>
                  </a:lnTo>
                  <a:close/>
                  <a:moveTo>
                    <a:pt x="108" y="80"/>
                  </a:moveTo>
                  <a:cubicBezTo>
                    <a:pt x="108" y="84"/>
                    <a:pt x="104" y="88"/>
                    <a:pt x="100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2" y="88"/>
                    <a:pt x="48" y="84"/>
                    <a:pt x="48" y="8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18" y="40"/>
                    <a:pt x="118" y="40"/>
                    <a:pt x="118" y="40"/>
                  </a:cubicBezTo>
                  <a:lnTo>
                    <a:pt x="108" y="80"/>
                  </a:lnTo>
                  <a:close/>
                  <a:moveTo>
                    <a:pt x="56" y="104"/>
                  </a:moveTo>
                  <a:cubicBezTo>
                    <a:pt x="52" y="104"/>
                    <a:pt x="48" y="108"/>
                    <a:pt x="48" y="112"/>
                  </a:cubicBezTo>
                  <a:cubicBezTo>
                    <a:pt x="48" y="116"/>
                    <a:pt x="52" y="120"/>
                    <a:pt x="56" y="120"/>
                  </a:cubicBezTo>
                  <a:cubicBezTo>
                    <a:pt x="60" y="120"/>
                    <a:pt x="64" y="116"/>
                    <a:pt x="64" y="112"/>
                  </a:cubicBezTo>
                  <a:cubicBezTo>
                    <a:pt x="64" y="108"/>
                    <a:pt x="60" y="104"/>
                    <a:pt x="56" y="104"/>
                  </a:cubicBezTo>
                  <a:close/>
                  <a:moveTo>
                    <a:pt x="96" y="104"/>
                  </a:moveTo>
                  <a:cubicBezTo>
                    <a:pt x="92" y="104"/>
                    <a:pt x="88" y="108"/>
                    <a:pt x="88" y="112"/>
                  </a:cubicBezTo>
                  <a:cubicBezTo>
                    <a:pt x="88" y="116"/>
                    <a:pt x="92" y="120"/>
                    <a:pt x="96" y="120"/>
                  </a:cubicBezTo>
                  <a:cubicBezTo>
                    <a:pt x="100" y="120"/>
                    <a:pt x="104" y="116"/>
                    <a:pt x="104" y="112"/>
                  </a:cubicBezTo>
                  <a:cubicBezTo>
                    <a:pt x="104" y="108"/>
                    <a:pt x="100" y="104"/>
                    <a:pt x="96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186737" y="4559401"/>
            <a:ext cx="580242" cy="580242"/>
            <a:chOff x="6909911" y="3231978"/>
            <a:chExt cx="580242" cy="580242"/>
          </a:xfrm>
        </p:grpSpPr>
        <p:sp>
          <p:nvSpPr>
            <p:cNvPr id="66" name="矩形: 圆角 65"/>
            <p:cNvSpPr/>
            <p:nvPr/>
          </p:nvSpPr>
          <p:spPr>
            <a:xfrm rot="2700000">
              <a:off x="6909911" y="3231978"/>
              <a:ext cx="580242" cy="580242"/>
            </a:xfrm>
            <a:prstGeom prst="roundRect">
              <a:avLst>
                <a:gd name="adj" fmla="val 184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Freeform 41"/>
            <p:cNvSpPr>
              <a:spLocks noEditPoints="1"/>
            </p:cNvSpPr>
            <p:nvPr/>
          </p:nvSpPr>
          <p:spPr bwMode="auto">
            <a:xfrm>
              <a:off x="7094700" y="3451686"/>
              <a:ext cx="202720" cy="201786"/>
            </a:xfrm>
            <a:custGeom>
              <a:avLst/>
              <a:gdLst>
                <a:gd name="T0" fmla="*/ 64 w 128"/>
                <a:gd name="T1" fmla="*/ 80 h 128"/>
                <a:gd name="T2" fmla="*/ 68 w 128"/>
                <a:gd name="T3" fmla="*/ 76 h 128"/>
                <a:gd name="T4" fmla="*/ 68 w 128"/>
                <a:gd name="T5" fmla="*/ 28 h 128"/>
                <a:gd name="T6" fmla="*/ 64 w 128"/>
                <a:gd name="T7" fmla="*/ 24 h 128"/>
                <a:gd name="T8" fmla="*/ 60 w 128"/>
                <a:gd name="T9" fmla="*/ 28 h 128"/>
                <a:gd name="T10" fmla="*/ 60 w 128"/>
                <a:gd name="T11" fmla="*/ 76 h 128"/>
                <a:gd name="T12" fmla="*/ 64 w 128"/>
                <a:gd name="T13" fmla="*/ 80 h 128"/>
                <a:gd name="T14" fmla="*/ 88 w 128"/>
                <a:gd name="T15" fmla="*/ 80 h 128"/>
                <a:gd name="T16" fmla="*/ 92 w 128"/>
                <a:gd name="T17" fmla="*/ 76 h 128"/>
                <a:gd name="T18" fmla="*/ 92 w 128"/>
                <a:gd name="T19" fmla="*/ 40 h 128"/>
                <a:gd name="T20" fmla="*/ 88 w 128"/>
                <a:gd name="T21" fmla="*/ 36 h 128"/>
                <a:gd name="T22" fmla="*/ 84 w 128"/>
                <a:gd name="T23" fmla="*/ 40 h 128"/>
                <a:gd name="T24" fmla="*/ 84 w 128"/>
                <a:gd name="T25" fmla="*/ 76 h 128"/>
                <a:gd name="T26" fmla="*/ 88 w 128"/>
                <a:gd name="T27" fmla="*/ 80 h 128"/>
                <a:gd name="T28" fmla="*/ 40 w 128"/>
                <a:gd name="T29" fmla="*/ 80 h 128"/>
                <a:gd name="T30" fmla="*/ 44 w 128"/>
                <a:gd name="T31" fmla="*/ 76 h 128"/>
                <a:gd name="T32" fmla="*/ 44 w 128"/>
                <a:gd name="T33" fmla="*/ 60 h 128"/>
                <a:gd name="T34" fmla="*/ 40 w 128"/>
                <a:gd name="T35" fmla="*/ 56 h 128"/>
                <a:gd name="T36" fmla="*/ 36 w 128"/>
                <a:gd name="T37" fmla="*/ 60 h 128"/>
                <a:gd name="T38" fmla="*/ 36 w 128"/>
                <a:gd name="T39" fmla="*/ 76 h 128"/>
                <a:gd name="T40" fmla="*/ 40 w 128"/>
                <a:gd name="T41" fmla="*/ 80 h 128"/>
                <a:gd name="T42" fmla="*/ 0 w 128"/>
                <a:gd name="T43" fmla="*/ 0 h 128"/>
                <a:gd name="T44" fmla="*/ 0 w 128"/>
                <a:gd name="T45" fmla="*/ 8 h 128"/>
                <a:gd name="T46" fmla="*/ 8 w 128"/>
                <a:gd name="T47" fmla="*/ 8 h 128"/>
                <a:gd name="T48" fmla="*/ 8 w 128"/>
                <a:gd name="T49" fmla="*/ 84 h 128"/>
                <a:gd name="T50" fmla="*/ 24 w 128"/>
                <a:gd name="T51" fmla="*/ 100 h 128"/>
                <a:gd name="T52" fmla="*/ 48 w 128"/>
                <a:gd name="T53" fmla="*/ 100 h 128"/>
                <a:gd name="T54" fmla="*/ 32 w 128"/>
                <a:gd name="T55" fmla="*/ 128 h 128"/>
                <a:gd name="T56" fmla="*/ 44 w 128"/>
                <a:gd name="T57" fmla="*/ 128 h 128"/>
                <a:gd name="T58" fmla="*/ 60 w 128"/>
                <a:gd name="T59" fmla="*/ 100 h 128"/>
                <a:gd name="T60" fmla="*/ 68 w 128"/>
                <a:gd name="T61" fmla="*/ 100 h 128"/>
                <a:gd name="T62" fmla="*/ 84 w 128"/>
                <a:gd name="T63" fmla="*/ 128 h 128"/>
                <a:gd name="T64" fmla="*/ 96 w 128"/>
                <a:gd name="T65" fmla="*/ 128 h 128"/>
                <a:gd name="T66" fmla="*/ 80 w 128"/>
                <a:gd name="T67" fmla="*/ 100 h 128"/>
                <a:gd name="T68" fmla="*/ 104 w 128"/>
                <a:gd name="T69" fmla="*/ 100 h 128"/>
                <a:gd name="T70" fmla="*/ 120 w 128"/>
                <a:gd name="T71" fmla="*/ 84 h 128"/>
                <a:gd name="T72" fmla="*/ 120 w 128"/>
                <a:gd name="T73" fmla="*/ 8 h 128"/>
                <a:gd name="T74" fmla="*/ 128 w 128"/>
                <a:gd name="T75" fmla="*/ 8 h 128"/>
                <a:gd name="T76" fmla="*/ 128 w 128"/>
                <a:gd name="T77" fmla="*/ 0 h 128"/>
                <a:gd name="T78" fmla="*/ 0 w 128"/>
                <a:gd name="T79" fmla="*/ 0 h 128"/>
                <a:gd name="T80" fmla="*/ 112 w 128"/>
                <a:gd name="T81" fmla="*/ 84 h 128"/>
                <a:gd name="T82" fmla="*/ 104 w 128"/>
                <a:gd name="T83" fmla="*/ 92 h 128"/>
                <a:gd name="T84" fmla="*/ 24 w 128"/>
                <a:gd name="T85" fmla="*/ 92 h 128"/>
                <a:gd name="T86" fmla="*/ 16 w 128"/>
                <a:gd name="T87" fmla="*/ 84 h 128"/>
                <a:gd name="T88" fmla="*/ 16 w 128"/>
                <a:gd name="T89" fmla="*/ 8 h 128"/>
                <a:gd name="T90" fmla="*/ 112 w 128"/>
                <a:gd name="T91" fmla="*/ 8 h 128"/>
                <a:gd name="T92" fmla="*/ 112 w 128"/>
                <a:gd name="T93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128">
                  <a:moveTo>
                    <a:pt x="64" y="80"/>
                  </a:moveTo>
                  <a:cubicBezTo>
                    <a:pt x="66" y="80"/>
                    <a:pt x="68" y="78"/>
                    <a:pt x="68" y="76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6"/>
                    <a:pt x="66" y="24"/>
                    <a:pt x="64" y="24"/>
                  </a:cubicBezTo>
                  <a:cubicBezTo>
                    <a:pt x="62" y="24"/>
                    <a:pt x="60" y="26"/>
                    <a:pt x="60" y="28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0" y="78"/>
                    <a:pt x="62" y="80"/>
                    <a:pt x="64" y="80"/>
                  </a:cubicBezTo>
                  <a:close/>
                  <a:moveTo>
                    <a:pt x="88" y="80"/>
                  </a:moveTo>
                  <a:cubicBezTo>
                    <a:pt x="90" y="80"/>
                    <a:pt x="92" y="78"/>
                    <a:pt x="92" y="76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8"/>
                    <a:pt x="90" y="36"/>
                    <a:pt x="88" y="36"/>
                  </a:cubicBezTo>
                  <a:cubicBezTo>
                    <a:pt x="86" y="36"/>
                    <a:pt x="84" y="38"/>
                    <a:pt x="84" y="4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8"/>
                    <a:pt x="86" y="80"/>
                    <a:pt x="88" y="80"/>
                  </a:cubicBezTo>
                  <a:close/>
                  <a:moveTo>
                    <a:pt x="40" y="80"/>
                  </a:moveTo>
                  <a:cubicBezTo>
                    <a:pt x="42" y="80"/>
                    <a:pt x="44" y="78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2" y="56"/>
                    <a:pt x="40" y="56"/>
                  </a:cubicBezTo>
                  <a:cubicBezTo>
                    <a:pt x="38" y="56"/>
                    <a:pt x="36" y="58"/>
                    <a:pt x="36" y="6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6" y="78"/>
                    <a:pt x="38" y="80"/>
                    <a:pt x="40" y="80"/>
                  </a:cubicBezTo>
                  <a:close/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4"/>
                    <a:pt x="8" y="84"/>
                    <a:pt x="8" y="84"/>
                  </a:cubicBezTo>
                  <a:cubicBezTo>
                    <a:pt x="8" y="93"/>
                    <a:pt x="15" y="100"/>
                    <a:pt x="24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13" y="100"/>
                    <a:pt x="120" y="93"/>
                    <a:pt x="120" y="84"/>
                  </a:cubicBezTo>
                  <a:cubicBezTo>
                    <a:pt x="120" y="84"/>
                    <a:pt x="120" y="15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0" y="0"/>
                  </a:lnTo>
                  <a:close/>
                  <a:moveTo>
                    <a:pt x="112" y="84"/>
                  </a:moveTo>
                  <a:cubicBezTo>
                    <a:pt x="112" y="89"/>
                    <a:pt x="109" y="92"/>
                    <a:pt x="104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19" y="92"/>
                    <a:pt x="16" y="89"/>
                    <a:pt x="16" y="84"/>
                  </a:cubicBezTo>
                  <a:cubicBezTo>
                    <a:pt x="16" y="84"/>
                    <a:pt x="16" y="13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16"/>
                    <a:pt x="112" y="84"/>
                    <a:pt x="112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1862543" y="4524933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D1758E"/>
                </a:solidFill>
                <a:latin typeface="+mj-ea"/>
                <a:ea typeface="+mj-ea"/>
              </a:rPr>
              <a:t>前端配置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883181" y="4908174"/>
            <a:ext cx="3047838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Vue 2.6.10 + </a:t>
            </a:r>
            <a:r>
              <a:rPr lang="en-US" altLang="zh-CN" sz="1600" dirty="0" err="1">
                <a:solidFill>
                  <a:schemeClr val="accent2"/>
                </a:solidFill>
                <a:latin typeface="+mn-ea"/>
              </a:rPr>
              <a:t>Axois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 + </a:t>
            </a:r>
            <a:r>
              <a:rPr lang="en-US" altLang="zh-CN" sz="1600" dirty="0" err="1">
                <a:solidFill>
                  <a:schemeClr val="accent2"/>
                </a:solidFill>
                <a:latin typeface="+mn-ea"/>
              </a:rPr>
              <a:t>vuex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 + </a:t>
            </a:r>
            <a:r>
              <a:rPr lang="en-US" altLang="zh-CN" sz="1600" dirty="0" err="1">
                <a:solidFill>
                  <a:schemeClr val="accent2"/>
                </a:solidFill>
                <a:latin typeface="+mn-ea"/>
              </a:rPr>
              <a:t>vue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-router + element-</a:t>
            </a:r>
            <a:r>
              <a:rPr lang="en-US" altLang="zh-CN" sz="1600" dirty="0" err="1">
                <a:solidFill>
                  <a:schemeClr val="accent2"/>
                </a:solidFill>
                <a:latin typeface="+mn-ea"/>
              </a:rPr>
              <a:t>ui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 +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Created  by @</a:t>
            </a:r>
            <a:r>
              <a:rPr lang="en-US" altLang="zh-CN" sz="1600" dirty="0" err="1">
                <a:solidFill>
                  <a:schemeClr val="accent2"/>
                </a:solidFill>
                <a:latin typeface="+mn-ea"/>
              </a:rPr>
              <a:t>vue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/cli 4.1.1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940760" y="4521018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服务器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961397" y="4904259"/>
            <a:ext cx="4289580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4"/>
                </a:solidFill>
                <a:latin typeface="+mn-ea"/>
              </a:rPr>
              <a:t>腾讯云 </a:t>
            </a:r>
            <a:r>
              <a:rPr lang="en-US" altLang="zh-CN" sz="1600" dirty="0">
                <a:solidFill>
                  <a:schemeClr val="accent4"/>
                </a:solidFill>
                <a:latin typeface="+mn-ea"/>
              </a:rPr>
              <a:t>Centos 7.6 64</a:t>
            </a:r>
            <a:r>
              <a:rPr lang="zh-CN" altLang="en-US" sz="1600" dirty="0">
                <a:solidFill>
                  <a:schemeClr val="accent4"/>
                </a:solidFill>
                <a:latin typeface="+mn-ea"/>
              </a:rPr>
              <a:t>位</a:t>
            </a:r>
            <a:endParaRPr lang="en-US" altLang="zh-CN" sz="1600" dirty="0">
              <a:solidFill>
                <a:schemeClr val="accent4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4"/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chemeClr val="accent4"/>
                </a:solidFill>
                <a:latin typeface="+mn-ea"/>
              </a:rPr>
              <a:t>核，</a:t>
            </a:r>
            <a:r>
              <a:rPr lang="en-US" altLang="zh-CN" sz="1600" dirty="0">
                <a:solidFill>
                  <a:schemeClr val="accent4"/>
                </a:solidFill>
                <a:latin typeface="+mn-ea"/>
              </a:rPr>
              <a:t>2G </a:t>
            </a:r>
            <a:r>
              <a:rPr lang="zh-CN" altLang="en-US" sz="1600" dirty="0">
                <a:solidFill>
                  <a:schemeClr val="accent4"/>
                </a:solidFill>
                <a:latin typeface="+mn-ea"/>
              </a:rPr>
              <a:t>内存，</a:t>
            </a:r>
            <a:r>
              <a:rPr lang="en-US" altLang="zh-CN" sz="1600" dirty="0">
                <a:solidFill>
                  <a:schemeClr val="accent4"/>
                </a:solidFill>
                <a:latin typeface="+mn-ea"/>
              </a:rPr>
              <a:t>1Mbps </a:t>
            </a:r>
            <a:r>
              <a:rPr lang="zh-CN" altLang="en-US" sz="1600" dirty="0">
                <a:solidFill>
                  <a:schemeClr val="accent4"/>
                </a:solidFill>
                <a:latin typeface="+mn-ea"/>
              </a:rPr>
              <a:t>带宽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486FC68-BF1B-4065-9825-A98E0E6D026C}"/>
              </a:ext>
            </a:extLst>
          </p:cNvPr>
          <p:cNvGrpSpPr/>
          <p:nvPr/>
        </p:nvGrpSpPr>
        <p:grpSpPr>
          <a:xfrm>
            <a:off x="7323187" y="1894679"/>
            <a:ext cx="580242" cy="580242"/>
            <a:chOff x="6905940" y="4641161"/>
            <a:chExt cx="580242" cy="58024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AB607991-3AA1-40AD-97A5-A86EBC764EC2}"/>
                </a:ext>
              </a:extLst>
            </p:cNvPr>
            <p:cNvSpPr/>
            <p:nvPr/>
          </p:nvSpPr>
          <p:spPr>
            <a:xfrm rot="2700000">
              <a:off x="6905940" y="4641161"/>
              <a:ext cx="580242" cy="580242"/>
            </a:xfrm>
            <a:prstGeom prst="roundRect">
              <a:avLst>
                <a:gd name="adj" fmla="val 18434"/>
              </a:avLst>
            </a:prstGeom>
            <a:solidFill>
              <a:srgbClr val="EDA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1CFD715D-96C0-4058-B86A-DF94E8083E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1998" y="4843524"/>
              <a:ext cx="214788" cy="200916"/>
            </a:xfrm>
            <a:custGeom>
              <a:avLst/>
              <a:gdLst>
                <a:gd name="T0" fmla="*/ 40 w 128"/>
                <a:gd name="T1" fmla="*/ 32 h 120"/>
                <a:gd name="T2" fmla="*/ 30 w 128"/>
                <a:gd name="T3" fmla="*/ 0 h 120"/>
                <a:gd name="T4" fmla="*/ 4 w 128"/>
                <a:gd name="T5" fmla="*/ 0 h 120"/>
                <a:gd name="T6" fmla="*/ 0 w 128"/>
                <a:gd name="T7" fmla="*/ 4 h 120"/>
                <a:gd name="T8" fmla="*/ 4 w 128"/>
                <a:gd name="T9" fmla="*/ 8 h 120"/>
                <a:gd name="T10" fmla="*/ 24 w 128"/>
                <a:gd name="T11" fmla="*/ 8 h 120"/>
                <a:gd name="T12" fmla="*/ 32 w 128"/>
                <a:gd name="T13" fmla="*/ 32 h 120"/>
                <a:gd name="T14" fmla="*/ 32 w 128"/>
                <a:gd name="T15" fmla="*/ 32 h 120"/>
                <a:gd name="T16" fmla="*/ 40 w 128"/>
                <a:gd name="T17" fmla="*/ 80 h 120"/>
                <a:gd name="T18" fmla="*/ 56 w 128"/>
                <a:gd name="T19" fmla="*/ 96 h 120"/>
                <a:gd name="T20" fmla="*/ 100 w 128"/>
                <a:gd name="T21" fmla="*/ 96 h 120"/>
                <a:gd name="T22" fmla="*/ 116 w 128"/>
                <a:gd name="T23" fmla="*/ 80 h 120"/>
                <a:gd name="T24" fmla="*/ 128 w 128"/>
                <a:gd name="T25" fmla="*/ 32 h 120"/>
                <a:gd name="T26" fmla="*/ 40 w 128"/>
                <a:gd name="T27" fmla="*/ 32 h 120"/>
                <a:gd name="T28" fmla="*/ 108 w 128"/>
                <a:gd name="T29" fmla="*/ 80 h 120"/>
                <a:gd name="T30" fmla="*/ 100 w 128"/>
                <a:gd name="T31" fmla="*/ 88 h 120"/>
                <a:gd name="T32" fmla="*/ 56 w 128"/>
                <a:gd name="T33" fmla="*/ 88 h 120"/>
                <a:gd name="T34" fmla="*/ 48 w 128"/>
                <a:gd name="T35" fmla="*/ 80 h 120"/>
                <a:gd name="T36" fmla="*/ 41 w 128"/>
                <a:gd name="T37" fmla="*/ 40 h 120"/>
                <a:gd name="T38" fmla="*/ 118 w 128"/>
                <a:gd name="T39" fmla="*/ 40 h 120"/>
                <a:gd name="T40" fmla="*/ 108 w 128"/>
                <a:gd name="T41" fmla="*/ 80 h 120"/>
                <a:gd name="T42" fmla="*/ 56 w 128"/>
                <a:gd name="T43" fmla="*/ 104 h 120"/>
                <a:gd name="T44" fmla="*/ 48 w 128"/>
                <a:gd name="T45" fmla="*/ 112 h 120"/>
                <a:gd name="T46" fmla="*/ 56 w 128"/>
                <a:gd name="T47" fmla="*/ 120 h 120"/>
                <a:gd name="T48" fmla="*/ 64 w 128"/>
                <a:gd name="T49" fmla="*/ 112 h 120"/>
                <a:gd name="T50" fmla="*/ 56 w 128"/>
                <a:gd name="T51" fmla="*/ 104 h 120"/>
                <a:gd name="T52" fmla="*/ 96 w 128"/>
                <a:gd name="T53" fmla="*/ 104 h 120"/>
                <a:gd name="T54" fmla="*/ 88 w 128"/>
                <a:gd name="T55" fmla="*/ 112 h 120"/>
                <a:gd name="T56" fmla="*/ 96 w 128"/>
                <a:gd name="T57" fmla="*/ 120 h 120"/>
                <a:gd name="T58" fmla="*/ 104 w 128"/>
                <a:gd name="T59" fmla="*/ 112 h 120"/>
                <a:gd name="T60" fmla="*/ 96 w 128"/>
                <a:gd name="T61" fmla="*/ 10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40" y="3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9"/>
                    <a:pt x="47" y="96"/>
                    <a:pt x="56" y="9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09" y="96"/>
                    <a:pt x="116" y="89"/>
                    <a:pt x="116" y="80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40" y="32"/>
                  </a:lnTo>
                  <a:close/>
                  <a:moveTo>
                    <a:pt x="108" y="80"/>
                  </a:moveTo>
                  <a:cubicBezTo>
                    <a:pt x="108" y="84"/>
                    <a:pt x="104" y="88"/>
                    <a:pt x="100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2" y="88"/>
                    <a:pt x="48" y="84"/>
                    <a:pt x="48" y="8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18" y="40"/>
                    <a:pt x="118" y="40"/>
                    <a:pt x="118" y="40"/>
                  </a:cubicBezTo>
                  <a:lnTo>
                    <a:pt x="108" y="80"/>
                  </a:lnTo>
                  <a:close/>
                  <a:moveTo>
                    <a:pt x="56" y="104"/>
                  </a:moveTo>
                  <a:cubicBezTo>
                    <a:pt x="52" y="104"/>
                    <a:pt x="48" y="108"/>
                    <a:pt x="48" y="112"/>
                  </a:cubicBezTo>
                  <a:cubicBezTo>
                    <a:pt x="48" y="116"/>
                    <a:pt x="52" y="120"/>
                    <a:pt x="56" y="120"/>
                  </a:cubicBezTo>
                  <a:cubicBezTo>
                    <a:pt x="60" y="120"/>
                    <a:pt x="64" y="116"/>
                    <a:pt x="64" y="112"/>
                  </a:cubicBezTo>
                  <a:cubicBezTo>
                    <a:pt x="64" y="108"/>
                    <a:pt x="60" y="104"/>
                    <a:pt x="56" y="104"/>
                  </a:cubicBezTo>
                  <a:close/>
                  <a:moveTo>
                    <a:pt x="96" y="104"/>
                  </a:moveTo>
                  <a:cubicBezTo>
                    <a:pt x="92" y="104"/>
                    <a:pt x="88" y="108"/>
                    <a:pt x="88" y="112"/>
                  </a:cubicBezTo>
                  <a:cubicBezTo>
                    <a:pt x="88" y="116"/>
                    <a:pt x="92" y="120"/>
                    <a:pt x="96" y="120"/>
                  </a:cubicBezTo>
                  <a:cubicBezTo>
                    <a:pt x="100" y="120"/>
                    <a:pt x="104" y="116"/>
                    <a:pt x="104" y="112"/>
                  </a:cubicBezTo>
                  <a:cubicBezTo>
                    <a:pt x="104" y="108"/>
                    <a:pt x="100" y="104"/>
                    <a:pt x="96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DF23B576-7C4B-404B-B8D7-AE0120D18528}"/>
              </a:ext>
            </a:extLst>
          </p:cNvPr>
          <p:cNvSpPr txBox="1"/>
          <p:nvPr/>
        </p:nvSpPr>
        <p:spPr>
          <a:xfrm>
            <a:off x="7998993" y="1856296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EDAC5D"/>
                </a:solidFill>
                <a:latin typeface="+mj-ea"/>
                <a:ea typeface="+mj-ea"/>
              </a:rPr>
              <a:t>数据库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79A890F-8225-4ED0-AC58-016E404379B5}"/>
              </a:ext>
            </a:extLst>
          </p:cNvPr>
          <p:cNvSpPr txBox="1"/>
          <p:nvPr/>
        </p:nvSpPr>
        <p:spPr>
          <a:xfrm>
            <a:off x="8019630" y="2239537"/>
            <a:ext cx="4289580" cy="70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本地：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MySQL 8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服务器端：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MariaDB 10.1.43</a:t>
            </a:r>
            <a:endParaRPr lang="zh-CN" altLang="en-US" sz="16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A6C497C-7A7A-4D8B-BBDD-D24EBADA42A6}"/>
              </a:ext>
            </a:extLst>
          </p:cNvPr>
          <p:cNvGrpSpPr/>
          <p:nvPr/>
        </p:nvGrpSpPr>
        <p:grpSpPr>
          <a:xfrm>
            <a:off x="4108096" y="3088978"/>
            <a:ext cx="580242" cy="580242"/>
            <a:chOff x="6905940" y="4641161"/>
            <a:chExt cx="580242" cy="580242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3ABA5C10-3BF9-47B3-A9C1-D9EBB57B2C4B}"/>
                </a:ext>
              </a:extLst>
            </p:cNvPr>
            <p:cNvSpPr/>
            <p:nvPr/>
          </p:nvSpPr>
          <p:spPr>
            <a:xfrm rot="2700000">
              <a:off x="6905940" y="4641161"/>
              <a:ext cx="580242" cy="580242"/>
            </a:xfrm>
            <a:prstGeom prst="roundRect">
              <a:avLst>
                <a:gd name="adj" fmla="val 18434"/>
              </a:avLst>
            </a:prstGeom>
            <a:solidFill>
              <a:srgbClr val="568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88351DC-603E-40B3-B531-D916C91A7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1998" y="4843524"/>
              <a:ext cx="214788" cy="200916"/>
            </a:xfrm>
            <a:custGeom>
              <a:avLst/>
              <a:gdLst>
                <a:gd name="T0" fmla="*/ 40 w 128"/>
                <a:gd name="T1" fmla="*/ 32 h 120"/>
                <a:gd name="T2" fmla="*/ 30 w 128"/>
                <a:gd name="T3" fmla="*/ 0 h 120"/>
                <a:gd name="T4" fmla="*/ 4 w 128"/>
                <a:gd name="T5" fmla="*/ 0 h 120"/>
                <a:gd name="T6" fmla="*/ 0 w 128"/>
                <a:gd name="T7" fmla="*/ 4 h 120"/>
                <a:gd name="T8" fmla="*/ 4 w 128"/>
                <a:gd name="T9" fmla="*/ 8 h 120"/>
                <a:gd name="T10" fmla="*/ 24 w 128"/>
                <a:gd name="T11" fmla="*/ 8 h 120"/>
                <a:gd name="T12" fmla="*/ 32 w 128"/>
                <a:gd name="T13" fmla="*/ 32 h 120"/>
                <a:gd name="T14" fmla="*/ 32 w 128"/>
                <a:gd name="T15" fmla="*/ 32 h 120"/>
                <a:gd name="T16" fmla="*/ 40 w 128"/>
                <a:gd name="T17" fmla="*/ 80 h 120"/>
                <a:gd name="T18" fmla="*/ 56 w 128"/>
                <a:gd name="T19" fmla="*/ 96 h 120"/>
                <a:gd name="T20" fmla="*/ 100 w 128"/>
                <a:gd name="T21" fmla="*/ 96 h 120"/>
                <a:gd name="T22" fmla="*/ 116 w 128"/>
                <a:gd name="T23" fmla="*/ 80 h 120"/>
                <a:gd name="T24" fmla="*/ 128 w 128"/>
                <a:gd name="T25" fmla="*/ 32 h 120"/>
                <a:gd name="T26" fmla="*/ 40 w 128"/>
                <a:gd name="T27" fmla="*/ 32 h 120"/>
                <a:gd name="T28" fmla="*/ 108 w 128"/>
                <a:gd name="T29" fmla="*/ 80 h 120"/>
                <a:gd name="T30" fmla="*/ 100 w 128"/>
                <a:gd name="T31" fmla="*/ 88 h 120"/>
                <a:gd name="T32" fmla="*/ 56 w 128"/>
                <a:gd name="T33" fmla="*/ 88 h 120"/>
                <a:gd name="T34" fmla="*/ 48 w 128"/>
                <a:gd name="T35" fmla="*/ 80 h 120"/>
                <a:gd name="T36" fmla="*/ 41 w 128"/>
                <a:gd name="T37" fmla="*/ 40 h 120"/>
                <a:gd name="T38" fmla="*/ 118 w 128"/>
                <a:gd name="T39" fmla="*/ 40 h 120"/>
                <a:gd name="T40" fmla="*/ 108 w 128"/>
                <a:gd name="T41" fmla="*/ 80 h 120"/>
                <a:gd name="T42" fmla="*/ 56 w 128"/>
                <a:gd name="T43" fmla="*/ 104 h 120"/>
                <a:gd name="T44" fmla="*/ 48 w 128"/>
                <a:gd name="T45" fmla="*/ 112 h 120"/>
                <a:gd name="T46" fmla="*/ 56 w 128"/>
                <a:gd name="T47" fmla="*/ 120 h 120"/>
                <a:gd name="T48" fmla="*/ 64 w 128"/>
                <a:gd name="T49" fmla="*/ 112 h 120"/>
                <a:gd name="T50" fmla="*/ 56 w 128"/>
                <a:gd name="T51" fmla="*/ 104 h 120"/>
                <a:gd name="T52" fmla="*/ 96 w 128"/>
                <a:gd name="T53" fmla="*/ 104 h 120"/>
                <a:gd name="T54" fmla="*/ 88 w 128"/>
                <a:gd name="T55" fmla="*/ 112 h 120"/>
                <a:gd name="T56" fmla="*/ 96 w 128"/>
                <a:gd name="T57" fmla="*/ 120 h 120"/>
                <a:gd name="T58" fmla="*/ 104 w 128"/>
                <a:gd name="T59" fmla="*/ 112 h 120"/>
                <a:gd name="T60" fmla="*/ 96 w 128"/>
                <a:gd name="T61" fmla="*/ 10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40" y="3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9"/>
                    <a:pt x="47" y="96"/>
                    <a:pt x="56" y="9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09" y="96"/>
                    <a:pt x="116" y="89"/>
                    <a:pt x="116" y="80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40" y="32"/>
                  </a:lnTo>
                  <a:close/>
                  <a:moveTo>
                    <a:pt x="108" y="80"/>
                  </a:moveTo>
                  <a:cubicBezTo>
                    <a:pt x="108" y="84"/>
                    <a:pt x="104" y="88"/>
                    <a:pt x="100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2" y="88"/>
                    <a:pt x="48" y="84"/>
                    <a:pt x="48" y="8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18" y="40"/>
                    <a:pt x="118" y="40"/>
                    <a:pt x="118" y="40"/>
                  </a:cubicBezTo>
                  <a:lnTo>
                    <a:pt x="108" y="80"/>
                  </a:lnTo>
                  <a:close/>
                  <a:moveTo>
                    <a:pt x="56" y="104"/>
                  </a:moveTo>
                  <a:cubicBezTo>
                    <a:pt x="52" y="104"/>
                    <a:pt x="48" y="108"/>
                    <a:pt x="48" y="112"/>
                  </a:cubicBezTo>
                  <a:cubicBezTo>
                    <a:pt x="48" y="116"/>
                    <a:pt x="52" y="120"/>
                    <a:pt x="56" y="120"/>
                  </a:cubicBezTo>
                  <a:cubicBezTo>
                    <a:pt x="60" y="120"/>
                    <a:pt x="64" y="116"/>
                    <a:pt x="64" y="112"/>
                  </a:cubicBezTo>
                  <a:cubicBezTo>
                    <a:pt x="64" y="108"/>
                    <a:pt x="60" y="104"/>
                    <a:pt x="56" y="104"/>
                  </a:cubicBezTo>
                  <a:close/>
                  <a:moveTo>
                    <a:pt x="96" y="104"/>
                  </a:moveTo>
                  <a:cubicBezTo>
                    <a:pt x="92" y="104"/>
                    <a:pt x="88" y="108"/>
                    <a:pt x="88" y="112"/>
                  </a:cubicBezTo>
                  <a:cubicBezTo>
                    <a:pt x="88" y="116"/>
                    <a:pt x="92" y="120"/>
                    <a:pt x="96" y="120"/>
                  </a:cubicBezTo>
                  <a:cubicBezTo>
                    <a:pt x="100" y="120"/>
                    <a:pt x="104" y="116"/>
                    <a:pt x="104" y="112"/>
                  </a:cubicBezTo>
                  <a:cubicBezTo>
                    <a:pt x="104" y="108"/>
                    <a:pt x="100" y="104"/>
                    <a:pt x="96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47B13C8C-315C-466A-A750-71C97A925FC7}"/>
              </a:ext>
            </a:extLst>
          </p:cNvPr>
          <p:cNvSpPr txBox="1"/>
          <p:nvPr/>
        </p:nvSpPr>
        <p:spPr>
          <a:xfrm>
            <a:off x="4783902" y="3050595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68EE8"/>
                </a:solidFill>
                <a:latin typeface="+mj-ea"/>
                <a:ea typeface="+mj-ea"/>
              </a:rPr>
              <a:t>静态测试工具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22A129C-6F5F-4823-AA43-3A0758D4550F}"/>
              </a:ext>
            </a:extLst>
          </p:cNvPr>
          <p:cNvSpPr txBox="1"/>
          <p:nvPr/>
        </p:nvSpPr>
        <p:spPr>
          <a:xfrm>
            <a:off x="4804539" y="3433836"/>
            <a:ext cx="4289580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568EE8"/>
                </a:solidFill>
                <a:latin typeface="+mn-ea"/>
              </a:rPr>
              <a:t>后端：</a:t>
            </a:r>
            <a:r>
              <a:rPr lang="en-US" altLang="zh-CN" sz="1600" dirty="0">
                <a:solidFill>
                  <a:srgbClr val="568EE8"/>
                </a:solidFill>
                <a:latin typeface="+mn-ea"/>
              </a:rPr>
              <a:t>Alibaba</a:t>
            </a:r>
            <a:r>
              <a:rPr lang="zh-CN" altLang="en-US" sz="1600" dirty="0">
                <a:solidFill>
                  <a:srgbClr val="568EE8"/>
                </a:solidFill>
                <a:latin typeface="+mn-ea"/>
              </a:rPr>
              <a:t>静态分析工具</a:t>
            </a:r>
            <a:endParaRPr lang="en-US" altLang="zh-CN" sz="1600" dirty="0">
              <a:solidFill>
                <a:srgbClr val="568EE8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568EE8"/>
                </a:solidFill>
                <a:latin typeface="+mn-ea"/>
              </a:rPr>
              <a:t>前端：</a:t>
            </a:r>
            <a:r>
              <a:rPr lang="en-US" altLang="zh-CN" sz="1600" dirty="0" err="1">
                <a:solidFill>
                  <a:srgbClr val="568EE8"/>
                </a:solidFill>
                <a:latin typeface="+mn-ea"/>
              </a:rPr>
              <a:t>ESLint</a:t>
            </a:r>
            <a:endParaRPr lang="zh-CN" altLang="en-US" sz="1600" dirty="0">
              <a:solidFill>
                <a:srgbClr val="568EE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2574590"/>
      </p:ext>
    </p:extLst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" name="组合 32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792689" y="499419"/>
              <a:ext cx="31876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遇到解决的关键问题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77"/>
          <p:cNvGrpSpPr/>
          <p:nvPr/>
        </p:nvGrpSpPr>
        <p:grpSpPr>
          <a:xfrm>
            <a:off x="792689" y="1947930"/>
            <a:ext cx="580242" cy="580242"/>
            <a:chOff x="6909910" y="1822794"/>
            <a:chExt cx="580242" cy="580242"/>
          </a:xfrm>
        </p:grpSpPr>
        <p:sp>
          <p:nvSpPr>
            <p:cNvPr id="60" name="矩形: 圆角 59"/>
            <p:cNvSpPr/>
            <p:nvPr/>
          </p:nvSpPr>
          <p:spPr>
            <a:xfrm rot="2700000">
              <a:off x="6909910" y="1822794"/>
              <a:ext cx="580242" cy="580242"/>
            </a:xfrm>
            <a:prstGeom prst="roundRect">
              <a:avLst>
                <a:gd name="adj" fmla="val 1843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Freeform 29"/>
            <p:cNvSpPr>
              <a:spLocks noEditPoints="1"/>
            </p:cNvSpPr>
            <p:nvPr/>
          </p:nvSpPr>
          <p:spPr bwMode="auto">
            <a:xfrm>
              <a:off x="7067398" y="2018951"/>
              <a:ext cx="236688" cy="235558"/>
            </a:xfrm>
            <a:custGeom>
              <a:avLst/>
              <a:gdLst>
                <a:gd name="T0" fmla="*/ 80 w 130"/>
                <a:gd name="T1" fmla="*/ 27 h 130"/>
                <a:gd name="T2" fmla="*/ 80 w 130"/>
                <a:gd name="T3" fmla="*/ 50 h 130"/>
                <a:gd name="T4" fmla="*/ 104 w 130"/>
                <a:gd name="T5" fmla="*/ 50 h 130"/>
                <a:gd name="T6" fmla="*/ 104 w 130"/>
                <a:gd name="T7" fmla="*/ 27 h 130"/>
                <a:gd name="T8" fmla="*/ 80 w 130"/>
                <a:gd name="T9" fmla="*/ 27 h 130"/>
                <a:gd name="T10" fmla="*/ 98 w 130"/>
                <a:gd name="T11" fmla="*/ 44 h 130"/>
                <a:gd name="T12" fmla="*/ 86 w 130"/>
                <a:gd name="T13" fmla="*/ 44 h 130"/>
                <a:gd name="T14" fmla="*/ 86 w 130"/>
                <a:gd name="T15" fmla="*/ 32 h 130"/>
                <a:gd name="T16" fmla="*/ 98 w 130"/>
                <a:gd name="T17" fmla="*/ 32 h 130"/>
                <a:gd name="T18" fmla="*/ 98 w 130"/>
                <a:gd name="T19" fmla="*/ 44 h 130"/>
                <a:gd name="T20" fmla="*/ 122 w 130"/>
                <a:gd name="T21" fmla="*/ 0 h 130"/>
                <a:gd name="T22" fmla="*/ 69 w 130"/>
                <a:gd name="T23" fmla="*/ 0 h 130"/>
                <a:gd name="T24" fmla="*/ 60 w 130"/>
                <a:gd name="T25" fmla="*/ 6 h 130"/>
                <a:gd name="T26" fmla="*/ 7 w 130"/>
                <a:gd name="T27" fmla="*/ 59 h 130"/>
                <a:gd name="T28" fmla="*/ 7 w 130"/>
                <a:gd name="T29" fmla="*/ 82 h 130"/>
                <a:gd name="T30" fmla="*/ 48 w 130"/>
                <a:gd name="T31" fmla="*/ 123 h 130"/>
                <a:gd name="T32" fmla="*/ 71 w 130"/>
                <a:gd name="T33" fmla="*/ 123 h 130"/>
                <a:gd name="T34" fmla="*/ 124 w 130"/>
                <a:gd name="T35" fmla="*/ 70 h 130"/>
                <a:gd name="T36" fmla="*/ 130 w 130"/>
                <a:gd name="T37" fmla="*/ 61 h 130"/>
                <a:gd name="T38" fmla="*/ 130 w 130"/>
                <a:gd name="T39" fmla="*/ 8 h 130"/>
                <a:gd name="T40" fmla="*/ 122 w 130"/>
                <a:gd name="T41" fmla="*/ 0 h 130"/>
                <a:gd name="T42" fmla="*/ 66 w 130"/>
                <a:gd name="T43" fmla="*/ 117 h 130"/>
                <a:gd name="T44" fmla="*/ 54 w 130"/>
                <a:gd name="T45" fmla="*/ 117 h 130"/>
                <a:gd name="T46" fmla="*/ 13 w 130"/>
                <a:gd name="T47" fmla="*/ 76 h 130"/>
                <a:gd name="T48" fmla="*/ 13 w 130"/>
                <a:gd name="T49" fmla="*/ 65 h 130"/>
                <a:gd name="T50" fmla="*/ 19 w 130"/>
                <a:gd name="T51" fmla="*/ 59 h 130"/>
                <a:gd name="T52" fmla="*/ 71 w 130"/>
                <a:gd name="T53" fmla="*/ 111 h 130"/>
                <a:gd name="T54" fmla="*/ 66 w 130"/>
                <a:gd name="T55" fmla="*/ 117 h 130"/>
                <a:gd name="T56" fmla="*/ 122 w 130"/>
                <a:gd name="T57" fmla="*/ 57 h 130"/>
                <a:gd name="T58" fmla="*/ 118 w 130"/>
                <a:gd name="T59" fmla="*/ 65 h 130"/>
                <a:gd name="T60" fmla="*/ 77 w 130"/>
                <a:gd name="T61" fmla="*/ 106 h 130"/>
                <a:gd name="T62" fmla="*/ 25 w 130"/>
                <a:gd name="T63" fmla="*/ 53 h 130"/>
                <a:gd name="T64" fmla="*/ 66 w 130"/>
                <a:gd name="T65" fmla="*/ 12 h 130"/>
                <a:gd name="T66" fmla="*/ 73 w 130"/>
                <a:gd name="T67" fmla="*/ 8 h 130"/>
                <a:gd name="T68" fmla="*/ 119 w 130"/>
                <a:gd name="T69" fmla="*/ 8 h 130"/>
                <a:gd name="T70" fmla="*/ 122 w 130"/>
                <a:gd name="T71" fmla="*/ 11 h 130"/>
                <a:gd name="T72" fmla="*/ 122 w 130"/>
                <a:gd name="T73" fmla="*/ 5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30">
                  <a:moveTo>
                    <a:pt x="80" y="27"/>
                  </a:moveTo>
                  <a:cubicBezTo>
                    <a:pt x="74" y="33"/>
                    <a:pt x="74" y="43"/>
                    <a:pt x="80" y="50"/>
                  </a:cubicBezTo>
                  <a:cubicBezTo>
                    <a:pt x="87" y="56"/>
                    <a:pt x="97" y="56"/>
                    <a:pt x="104" y="50"/>
                  </a:cubicBezTo>
                  <a:cubicBezTo>
                    <a:pt x="110" y="43"/>
                    <a:pt x="110" y="33"/>
                    <a:pt x="104" y="27"/>
                  </a:cubicBezTo>
                  <a:cubicBezTo>
                    <a:pt x="97" y="20"/>
                    <a:pt x="87" y="20"/>
                    <a:pt x="80" y="27"/>
                  </a:cubicBezTo>
                  <a:close/>
                  <a:moveTo>
                    <a:pt x="98" y="44"/>
                  </a:moveTo>
                  <a:cubicBezTo>
                    <a:pt x="95" y="47"/>
                    <a:pt x="89" y="47"/>
                    <a:pt x="86" y="44"/>
                  </a:cubicBezTo>
                  <a:cubicBezTo>
                    <a:pt x="83" y="41"/>
                    <a:pt x="83" y="36"/>
                    <a:pt x="86" y="32"/>
                  </a:cubicBezTo>
                  <a:cubicBezTo>
                    <a:pt x="89" y="29"/>
                    <a:pt x="95" y="29"/>
                    <a:pt x="98" y="32"/>
                  </a:cubicBezTo>
                  <a:cubicBezTo>
                    <a:pt x="101" y="36"/>
                    <a:pt x="101" y="41"/>
                    <a:pt x="98" y="44"/>
                  </a:cubicBezTo>
                  <a:close/>
                  <a:moveTo>
                    <a:pt x="122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4" y="0"/>
                    <a:pt x="64" y="2"/>
                    <a:pt x="60" y="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0" y="65"/>
                    <a:pt x="0" y="76"/>
                    <a:pt x="7" y="82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54" y="130"/>
                    <a:pt x="65" y="130"/>
                    <a:pt x="71" y="123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8" y="67"/>
                    <a:pt x="130" y="65"/>
                    <a:pt x="130" y="61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30" y="3"/>
                    <a:pt x="127" y="0"/>
                    <a:pt x="122" y="0"/>
                  </a:cubicBezTo>
                  <a:close/>
                  <a:moveTo>
                    <a:pt x="66" y="117"/>
                  </a:moveTo>
                  <a:cubicBezTo>
                    <a:pt x="62" y="120"/>
                    <a:pt x="57" y="120"/>
                    <a:pt x="54" y="117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9" y="73"/>
                    <a:pt x="9" y="68"/>
                    <a:pt x="13" y="6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71" y="111"/>
                    <a:pt x="71" y="111"/>
                    <a:pt x="71" y="111"/>
                  </a:cubicBezTo>
                  <a:lnTo>
                    <a:pt x="66" y="117"/>
                  </a:lnTo>
                  <a:close/>
                  <a:moveTo>
                    <a:pt x="122" y="57"/>
                  </a:moveTo>
                  <a:cubicBezTo>
                    <a:pt x="122" y="59"/>
                    <a:pt x="120" y="62"/>
                    <a:pt x="118" y="6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7" y="10"/>
                    <a:pt x="70" y="8"/>
                    <a:pt x="73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21" y="8"/>
                    <a:pt x="122" y="9"/>
                    <a:pt x="122" y="11"/>
                  </a:cubicBezTo>
                  <a:lnTo>
                    <a:pt x="12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1468495" y="1917377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74F71"/>
                </a:solidFill>
                <a:latin typeface="+mj-ea"/>
                <a:ea typeface="+mj-ea"/>
              </a:rPr>
              <a:t>输入框无法清空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489132" y="2300618"/>
            <a:ext cx="4289580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/>
                </a:solidFill>
              </a:rPr>
              <a:t>开发时在输入框设置不可为空后，使用</a:t>
            </a:r>
            <a:r>
              <a:rPr lang="en-US" altLang="zh-CN" sz="1400" dirty="0" err="1">
                <a:solidFill>
                  <a:schemeClr val="bg2"/>
                </a:solidFill>
              </a:rPr>
              <a:t>clearValue</a:t>
            </a:r>
            <a:r>
              <a:rPr lang="zh-CN" altLang="en-US" sz="1400" dirty="0">
                <a:solidFill>
                  <a:schemeClr val="bg2"/>
                </a:solidFill>
              </a:rPr>
              <a:t>无法将绑定的属性清空</a:t>
            </a:r>
          </a:p>
        </p:txBody>
      </p:sp>
      <p:grpSp>
        <p:nvGrpSpPr>
          <p:cNvPr id="6" name="组合 76"/>
          <p:cNvGrpSpPr/>
          <p:nvPr/>
        </p:nvGrpSpPr>
        <p:grpSpPr>
          <a:xfrm>
            <a:off x="814276" y="3919535"/>
            <a:ext cx="580242" cy="580242"/>
            <a:chOff x="6909911" y="3231978"/>
            <a:chExt cx="580242" cy="580242"/>
          </a:xfrm>
        </p:grpSpPr>
        <p:sp>
          <p:nvSpPr>
            <p:cNvPr id="66" name="矩形: 圆角 65"/>
            <p:cNvSpPr/>
            <p:nvPr/>
          </p:nvSpPr>
          <p:spPr>
            <a:xfrm rot="2700000">
              <a:off x="6909911" y="3231978"/>
              <a:ext cx="580242" cy="580242"/>
            </a:xfrm>
            <a:prstGeom prst="roundRect">
              <a:avLst>
                <a:gd name="adj" fmla="val 184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Freeform 41"/>
            <p:cNvSpPr>
              <a:spLocks noEditPoints="1"/>
            </p:cNvSpPr>
            <p:nvPr/>
          </p:nvSpPr>
          <p:spPr bwMode="auto">
            <a:xfrm>
              <a:off x="7094700" y="3451686"/>
              <a:ext cx="202720" cy="201786"/>
            </a:xfrm>
            <a:custGeom>
              <a:avLst/>
              <a:gdLst>
                <a:gd name="T0" fmla="*/ 64 w 128"/>
                <a:gd name="T1" fmla="*/ 80 h 128"/>
                <a:gd name="T2" fmla="*/ 68 w 128"/>
                <a:gd name="T3" fmla="*/ 76 h 128"/>
                <a:gd name="T4" fmla="*/ 68 w 128"/>
                <a:gd name="T5" fmla="*/ 28 h 128"/>
                <a:gd name="T6" fmla="*/ 64 w 128"/>
                <a:gd name="T7" fmla="*/ 24 h 128"/>
                <a:gd name="T8" fmla="*/ 60 w 128"/>
                <a:gd name="T9" fmla="*/ 28 h 128"/>
                <a:gd name="T10" fmla="*/ 60 w 128"/>
                <a:gd name="T11" fmla="*/ 76 h 128"/>
                <a:gd name="T12" fmla="*/ 64 w 128"/>
                <a:gd name="T13" fmla="*/ 80 h 128"/>
                <a:gd name="T14" fmla="*/ 88 w 128"/>
                <a:gd name="T15" fmla="*/ 80 h 128"/>
                <a:gd name="T16" fmla="*/ 92 w 128"/>
                <a:gd name="T17" fmla="*/ 76 h 128"/>
                <a:gd name="T18" fmla="*/ 92 w 128"/>
                <a:gd name="T19" fmla="*/ 40 h 128"/>
                <a:gd name="T20" fmla="*/ 88 w 128"/>
                <a:gd name="T21" fmla="*/ 36 h 128"/>
                <a:gd name="T22" fmla="*/ 84 w 128"/>
                <a:gd name="T23" fmla="*/ 40 h 128"/>
                <a:gd name="T24" fmla="*/ 84 w 128"/>
                <a:gd name="T25" fmla="*/ 76 h 128"/>
                <a:gd name="T26" fmla="*/ 88 w 128"/>
                <a:gd name="T27" fmla="*/ 80 h 128"/>
                <a:gd name="T28" fmla="*/ 40 w 128"/>
                <a:gd name="T29" fmla="*/ 80 h 128"/>
                <a:gd name="T30" fmla="*/ 44 w 128"/>
                <a:gd name="T31" fmla="*/ 76 h 128"/>
                <a:gd name="T32" fmla="*/ 44 w 128"/>
                <a:gd name="T33" fmla="*/ 60 h 128"/>
                <a:gd name="T34" fmla="*/ 40 w 128"/>
                <a:gd name="T35" fmla="*/ 56 h 128"/>
                <a:gd name="T36" fmla="*/ 36 w 128"/>
                <a:gd name="T37" fmla="*/ 60 h 128"/>
                <a:gd name="T38" fmla="*/ 36 w 128"/>
                <a:gd name="T39" fmla="*/ 76 h 128"/>
                <a:gd name="T40" fmla="*/ 40 w 128"/>
                <a:gd name="T41" fmla="*/ 80 h 128"/>
                <a:gd name="T42" fmla="*/ 0 w 128"/>
                <a:gd name="T43" fmla="*/ 0 h 128"/>
                <a:gd name="T44" fmla="*/ 0 w 128"/>
                <a:gd name="T45" fmla="*/ 8 h 128"/>
                <a:gd name="T46" fmla="*/ 8 w 128"/>
                <a:gd name="T47" fmla="*/ 8 h 128"/>
                <a:gd name="T48" fmla="*/ 8 w 128"/>
                <a:gd name="T49" fmla="*/ 84 h 128"/>
                <a:gd name="T50" fmla="*/ 24 w 128"/>
                <a:gd name="T51" fmla="*/ 100 h 128"/>
                <a:gd name="T52" fmla="*/ 48 w 128"/>
                <a:gd name="T53" fmla="*/ 100 h 128"/>
                <a:gd name="T54" fmla="*/ 32 w 128"/>
                <a:gd name="T55" fmla="*/ 128 h 128"/>
                <a:gd name="T56" fmla="*/ 44 w 128"/>
                <a:gd name="T57" fmla="*/ 128 h 128"/>
                <a:gd name="T58" fmla="*/ 60 w 128"/>
                <a:gd name="T59" fmla="*/ 100 h 128"/>
                <a:gd name="T60" fmla="*/ 68 w 128"/>
                <a:gd name="T61" fmla="*/ 100 h 128"/>
                <a:gd name="T62" fmla="*/ 84 w 128"/>
                <a:gd name="T63" fmla="*/ 128 h 128"/>
                <a:gd name="T64" fmla="*/ 96 w 128"/>
                <a:gd name="T65" fmla="*/ 128 h 128"/>
                <a:gd name="T66" fmla="*/ 80 w 128"/>
                <a:gd name="T67" fmla="*/ 100 h 128"/>
                <a:gd name="T68" fmla="*/ 104 w 128"/>
                <a:gd name="T69" fmla="*/ 100 h 128"/>
                <a:gd name="T70" fmla="*/ 120 w 128"/>
                <a:gd name="T71" fmla="*/ 84 h 128"/>
                <a:gd name="T72" fmla="*/ 120 w 128"/>
                <a:gd name="T73" fmla="*/ 8 h 128"/>
                <a:gd name="T74" fmla="*/ 128 w 128"/>
                <a:gd name="T75" fmla="*/ 8 h 128"/>
                <a:gd name="T76" fmla="*/ 128 w 128"/>
                <a:gd name="T77" fmla="*/ 0 h 128"/>
                <a:gd name="T78" fmla="*/ 0 w 128"/>
                <a:gd name="T79" fmla="*/ 0 h 128"/>
                <a:gd name="T80" fmla="*/ 112 w 128"/>
                <a:gd name="T81" fmla="*/ 84 h 128"/>
                <a:gd name="T82" fmla="*/ 104 w 128"/>
                <a:gd name="T83" fmla="*/ 92 h 128"/>
                <a:gd name="T84" fmla="*/ 24 w 128"/>
                <a:gd name="T85" fmla="*/ 92 h 128"/>
                <a:gd name="T86" fmla="*/ 16 w 128"/>
                <a:gd name="T87" fmla="*/ 84 h 128"/>
                <a:gd name="T88" fmla="*/ 16 w 128"/>
                <a:gd name="T89" fmla="*/ 8 h 128"/>
                <a:gd name="T90" fmla="*/ 112 w 128"/>
                <a:gd name="T91" fmla="*/ 8 h 128"/>
                <a:gd name="T92" fmla="*/ 112 w 128"/>
                <a:gd name="T93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128">
                  <a:moveTo>
                    <a:pt x="64" y="80"/>
                  </a:moveTo>
                  <a:cubicBezTo>
                    <a:pt x="66" y="80"/>
                    <a:pt x="68" y="78"/>
                    <a:pt x="68" y="76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6"/>
                    <a:pt x="66" y="24"/>
                    <a:pt x="64" y="24"/>
                  </a:cubicBezTo>
                  <a:cubicBezTo>
                    <a:pt x="62" y="24"/>
                    <a:pt x="60" y="26"/>
                    <a:pt x="60" y="28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0" y="78"/>
                    <a:pt x="62" y="80"/>
                    <a:pt x="64" y="80"/>
                  </a:cubicBezTo>
                  <a:close/>
                  <a:moveTo>
                    <a:pt x="88" y="80"/>
                  </a:moveTo>
                  <a:cubicBezTo>
                    <a:pt x="90" y="80"/>
                    <a:pt x="92" y="78"/>
                    <a:pt x="92" y="76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8"/>
                    <a:pt x="90" y="36"/>
                    <a:pt x="88" y="36"/>
                  </a:cubicBezTo>
                  <a:cubicBezTo>
                    <a:pt x="86" y="36"/>
                    <a:pt x="84" y="38"/>
                    <a:pt x="84" y="4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8"/>
                    <a:pt x="86" y="80"/>
                    <a:pt x="88" y="80"/>
                  </a:cubicBezTo>
                  <a:close/>
                  <a:moveTo>
                    <a:pt x="40" y="80"/>
                  </a:moveTo>
                  <a:cubicBezTo>
                    <a:pt x="42" y="80"/>
                    <a:pt x="44" y="78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2" y="56"/>
                    <a:pt x="40" y="56"/>
                  </a:cubicBezTo>
                  <a:cubicBezTo>
                    <a:pt x="38" y="56"/>
                    <a:pt x="36" y="58"/>
                    <a:pt x="36" y="6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6" y="78"/>
                    <a:pt x="38" y="80"/>
                    <a:pt x="40" y="80"/>
                  </a:cubicBezTo>
                  <a:close/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4"/>
                    <a:pt x="8" y="84"/>
                    <a:pt x="8" y="84"/>
                  </a:cubicBezTo>
                  <a:cubicBezTo>
                    <a:pt x="8" y="93"/>
                    <a:pt x="15" y="100"/>
                    <a:pt x="24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13" y="100"/>
                    <a:pt x="120" y="93"/>
                    <a:pt x="120" y="84"/>
                  </a:cubicBezTo>
                  <a:cubicBezTo>
                    <a:pt x="120" y="84"/>
                    <a:pt x="120" y="15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0" y="0"/>
                  </a:lnTo>
                  <a:close/>
                  <a:moveTo>
                    <a:pt x="112" y="84"/>
                  </a:moveTo>
                  <a:cubicBezTo>
                    <a:pt x="112" y="89"/>
                    <a:pt x="109" y="92"/>
                    <a:pt x="104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19" y="92"/>
                    <a:pt x="16" y="89"/>
                    <a:pt x="16" y="84"/>
                  </a:cubicBezTo>
                  <a:cubicBezTo>
                    <a:pt x="16" y="84"/>
                    <a:pt x="16" y="13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16"/>
                    <a:pt x="112" y="84"/>
                    <a:pt x="112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1490082" y="3885067"/>
            <a:ext cx="358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1758E"/>
                </a:solidFill>
                <a:latin typeface="+mj-ea"/>
                <a:ea typeface="+mj-ea"/>
              </a:rPr>
              <a:t>无法寻找到提示框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510719" y="4268308"/>
            <a:ext cx="4289580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/>
                </a:solidFill>
              </a:rPr>
              <a:t>在按某些按钮后，会有一些弹窗，但由于弹窗有动画会需要一定的时间，不可立即测试是否有出现。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4A3686-560A-4AB1-B99F-E68A3F16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009" y="1242791"/>
            <a:ext cx="5790831" cy="40795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CB326C-2F7F-4597-9E94-FDE373B9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009" y="5615209"/>
            <a:ext cx="4303446" cy="5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90582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63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12" name="组合 64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814276" y="499417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测试脚本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51C8336-01D2-4D9E-B04D-66C7EC8A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339" y="1065782"/>
            <a:ext cx="3989596" cy="553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62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57908" y="491767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测试结果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731428A4-B5F0-49AC-865B-917774917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072623"/>
              </p:ext>
            </p:extLst>
          </p:nvPr>
        </p:nvGraphicFramePr>
        <p:xfrm>
          <a:off x="855187" y="1830410"/>
          <a:ext cx="4520265" cy="111252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506755">
                  <a:extLst>
                    <a:ext uri="{9D8B030D-6E8A-4147-A177-3AD203B41FA5}">
                      <a16:colId xmlns:a16="http://schemas.microsoft.com/office/drawing/2014/main" val="859163023"/>
                    </a:ext>
                  </a:extLst>
                </a:gridCol>
                <a:gridCol w="1506755">
                  <a:extLst>
                    <a:ext uri="{9D8B030D-6E8A-4147-A177-3AD203B41FA5}">
                      <a16:colId xmlns:a16="http://schemas.microsoft.com/office/drawing/2014/main" val="959432934"/>
                    </a:ext>
                  </a:extLst>
                </a:gridCol>
                <a:gridCol w="1506755">
                  <a:extLst>
                    <a:ext uri="{9D8B030D-6E8A-4147-A177-3AD203B41FA5}">
                      <a16:colId xmlns:a16="http://schemas.microsoft.com/office/drawing/2014/main" val="4241547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Chrome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Firefox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Test suite</a:t>
                      </a:r>
                      <a:endParaRPr lang="zh-CN" altLang="en-US" dirty="0">
                        <a:solidFill>
                          <a:schemeClr val="tx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31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Test case</a:t>
                      </a:r>
                      <a:endParaRPr lang="zh-CN" altLang="en-US" dirty="0">
                        <a:solidFill>
                          <a:schemeClr val="tx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76</a:t>
                      </a:r>
                      <a:endParaRPr lang="zh-CN" altLang="en-US" dirty="0">
                        <a:solidFill>
                          <a:schemeClr val="tx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>
                              <a:lumMod val="25000"/>
                            </a:schemeClr>
                          </a:solidFill>
                        </a:rPr>
                        <a:t>73</a:t>
                      </a:r>
                      <a:endParaRPr lang="zh-CN" altLang="en-US" dirty="0">
                        <a:solidFill>
                          <a:schemeClr val="tx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337570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ED9F57A8-FA68-47F6-B416-C714368A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08" y="3477424"/>
            <a:ext cx="9501257" cy="227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0197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" name="组合 32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1034710" y="467199"/>
              <a:ext cx="21574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800" b="1" dirty="0"/>
                <a:t>设计思想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Picture 2" descr="D:\软件测试与验证\项目\系统功能测试思维导图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456" y="1220279"/>
            <a:ext cx="8882827" cy="5209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4435034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0" y="378662"/>
            <a:ext cx="12197154" cy="687120"/>
            <a:chOff x="0" y="378662"/>
            <a:chExt cx="12197154" cy="687120"/>
          </a:xfrm>
        </p:grpSpPr>
        <p:grpSp>
          <p:nvGrpSpPr>
            <p:cNvPr id="5" name="组合 9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795224" y="378662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b="1" dirty="0"/>
                <a:t>相关工具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: 圆角 1"/>
          <p:cNvSpPr/>
          <p:nvPr/>
        </p:nvSpPr>
        <p:spPr>
          <a:xfrm rot="1858671">
            <a:off x="1676088" y="1873046"/>
            <a:ext cx="2062067" cy="2062068"/>
          </a:xfrm>
          <a:prstGeom prst="roundRect">
            <a:avLst>
              <a:gd name="adj" fmla="val 5116"/>
            </a:avLst>
          </a:prstGeom>
          <a:solidFill>
            <a:srgbClr val="EDA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 rot="1858671">
            <a:off x="4125737" y="1873046"/>
            <a:ext cx="2062067" cy="2062068"/>
          </a:xfrm>
          <a:prstGeom prst="roundRect">
            <a:avLst>
              <a:gd name="adj" fmla="val 51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 rot="1858671">
            <a:off x="6575385" y="1873046"/>
            <a:ext cx="2062067" cy="2062068"/>
          </a:xfrm>
          <a:prstGeom prst="roundRect">
            <a:avLst>
              <a:gd name="adj" fmla="val 51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 rot="1858671">
            <a:off x="9025033" y="1873046"/>
            <a:ext cx="2062067" cy="2062068"/>
          </a:xfrm>
          <a:prstGeom prst="roundRect">
            <a:avLst>
              <a:gd name="adj" fmla="val 51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88123" y="2552504"/>
            <a:ext cx="240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Selenium IDE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48965" y="4516294"/>
            <a:ext cx="226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EDAC5D"/>
                </a:solidFill>
                <a:latin typeface="+mj-ea"/>
                <a:ea typeface="+mj-ea"/>
              </a:rPr>
              <a:t>录制脚本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644323" y="4516294"/>
            <a:ext cx="213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代码框架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511612" y="4516294"/>
            <a:ext cx="213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774F71"/>
                </a:solidFill>
                <a:latin typeface="+mj-ea"/>
                <a:ea typeface="+mj-ea"/>
              </a:rPr>
              <a:t>测试工具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378900" y="4516294"/>
            <a:ext cx="213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生成报告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377819" y="2552504"/>
            <a:ext cx="1539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Maven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26797" y="2552504"/>
            <a:ext cx="125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Junit5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275776" y="2552504"/>
            <a:ext cx="1310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Allure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文本框 4"/>
          <p:cNvSpPr txBox="1"/>
          <p:nvPr/>
        </p:nvSpPr>
        <p:spPr>
          <a:xfrm>
            <a:off x="819039" y="741676"/>
            <a:ext cx="335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altLang="zh-CN" dirty="0"/>
              <a:t>Firefox </a:t>
            </a:r>
            <a:r>
              <a:rPr lang="zh-CN" altLang="en-US" dirty="0"/>
              <a:t>浏览器</a:t>
            </a:r>
          </a:p>
        </p:txBody>
      </p:sp>
    </p:spTree>
    <p:extLst>
      <p:ext uri="{BB962C8B-B14F-4D97-AF65-F5344CB8AC3E}">
        <p14:creationId xmlns:p14="http://schemas.microsoft.com/office/powerpoint/2010/main" val="2981219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" name="组合 32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792689" y="499419"/>
              <a:ext cx="31876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b="1" dirty="0"/>
                <a:t>遇到解决的关键问题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77"/>
          <p:cNvGrpSpPr/>
          <p:nvPr/>
        </p:nvGrpSpPr>
        <p:grpSpPr>
          <a:xfrm>
            <a:off x="6905940" y="1822794"/>
            <a:ext cx="580242" cy="580242"/>
            <a:chOff x="6909910" y="1822794"/>
            <a:chExt cx="580242" cy="580242"/>
          </a:xfrm>
        </p:grpSpPr>
        <p:sp>
          <p:nvSpPr>
            <p:cNvPr id="60" name="矩形: 圆角 59"/>
            <p:cNvSpPr/>
            <p:nvPr/>
          </p:nvSpPr>
          <p:spPr>
            <a:xfrm rot="2700000">
              <a:off x="6909910" y="1822794"/>
              <a:ext cx="580242" cy="580242"/>
            </a:xfrm>
            <a:prstGeom prst="roundRect">
              <a:avLst>
                <a:gd name="adj" fmla="val 1843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Freeform 29"/>
            <p:cNvSpPr>
              <a:spLocks noEditPoints="1"/>
            </p:cNvSpPr>
            <p:nvPr/>
          </p:nvSpPr>
          <p:spPr bwMode="auto">
            <a:xfrm>
              <a:off x="7067398" y="2018951"/>
              <a:ext cx="236688" cy="235558"/>
            </a:xfrm>
            <a:custGeom>
              <a:avLst/>
              <a:gdLst>
                <a:gd name="T0" fmla="*/ 80 w 130"/>
                <a:gd name="T1" fmla="*/ 27 h 130"/>
                <a:gd name="T2" fmla="*/ 80 w 130"/>
                <a:gd name="T3" fmla="*/ 50 h 130"/>
                <a:gd name="T4" fmla="*/ 104 w 130"/>
                <a:gd name="T5" fmla="*/ 50 h 130"/>
                <a:gd name="T6" fmla="*/ 104 w 130"/>
                <a:gd name="T7" fmla="*/ 27 h 130"/>
                <a:gd name="T8" fmla="*/ 80 w 130"/>
                <a:gd name="T9" fmla="*/ 27 h 130"/>
                <a:gd name="T10" fmla="*/ 98 w 130"/>
                <a:gd name="T11" fmla="*/ 44 h 130"/>
                <a:gd name="T12" fmla="*/ 86 w 130"/>
                <a:gd name="T13" fmla="*/ 44 h 130"/>
                <a:gd name="T14" fmla="*/ 86 w 130"/>
                <a:gd name="T15" fmla="*/ 32 h 130"/>
                <a:gd name="T16" fmla="*/ 98 w 130"/>
                <a:gd name="T17" fmla="*/ 32 h 130"/>
                <a:gd name="T18" fmla="*/ 98 w 130"/>
                <a:gd name="T19" fmla="*/ 44 h 130"/>
                <a:gd name="T20" fmla="*/ 122 w 130"/>
                <a:gd name="T21" fmla="*/ 0 h 130"/>
                <a:gd name="T22" fmla="*/ 69 w 130"/>
                <a:gd name="T23" fmla="*/ 0 h 130"/>
                <a:gd name="T24" fmla="*/ 60 w 130"/>
                <a:gd name="T25" fmla="*/ 6 h 130"/>
                <a:gd name="T26" fmla="*/ 7 w 130"/>
                <a:gd name="T27" fmla="*/ 59 h 130"/>
                <a:gd name="T28" fmla="*/ 7 w 130"/>
                <a:gd name="T29" fmla="*/ 82 h 130"/>
                <a:gd name="T30" fmla="*/ 48 w 130"/>
                <a:gd name="T31" fmla="*/ 123 h 130"/>
                <a:gd name="T32" fmla="*/ 71 w 130"/>
                <a:gd name="T33" fmla="*/ 123 h 130"/>
                <a:gd name="T34" fmla="*/ 124 w 130"/>
                <a:gd name="T35" fmla="*/ 70 h 130"/>
                <a:gd name="T36" fmla="*/ 130 w 130"/>
                <a:gd name="T37" fmla="*/ 61 h 130"/>
                <a:gd name="T38" fmla="*/ 130 w 130"/>
                <a:gd name="T39" fmla="*/ 8 h 130"/>
                <a:gd name="T40" fmla="*/ 122 w 130"/>
                <a:gd name="T41" fmla="*/ 0 h 130"/>
                <a:gd name="T42" fmla="*/ 66 w 130"/>
                <a:gd name="T43" fmla="*/ 117 h 130"/>
                <a:gd name="T44" fmla="*/ 54 w 130"/>
                <a:gd name="T45" fmla="*/ 117 h 130"/>
                <a:gd name="T46" fmla="*/ 13 w 130"/>
                <a:gd name="T47" fmla="*/ 76 h 130"/>
                <a:gd name="T48" fmla="*/ 13 w 130"/>
                <a:gd name="T49" fmla="*/ 65 h 130"/>
                <a:gd name="T50" fmla="*/ 19 w 130"/>
                <a:gd name="T51" fmla="*/ 59 h 130"/>
                <a:gd name="T52" fmla="*/ 71 w 130"/>
                <a:gd name="T53" fmla="*/ 111 h 130"/>
                <a:gd name="T54" fmla="*/ 66 w 130"/>
                <a:gd name="T55" fmla="*/ 117 h 130"/>
                <a:gd name="T56" fmla="*/ 122 w 130"/>
                <a:gd name="T57" fmla="*/ 57 h 130"/>
                <a:gd name="T58" fmla="*/ 118 w 130"/>
                <a:gd name="T59" fmla="*/ 65 h 130"/>
                <a:gd name="T60" fmla="*/ 77 w 130"/>
                <a:gd name="T61" fmla="*/ 106 h 130"/>
                <a:gd name="T62" fmla="*/ 25 w 130"/>
                <a:gd name="T63" fmla="*/ 53 h 130"/>
                <a:gd name="T64" fmla="*/ 66 w 130"/>
                <a:gd name="T65" fmla="*/ 12 h 130"/>
                <a:gd name="T66" fmla="*/ 73 w 130"/>
                <a:gd name="T67" fmla="*/ 8 h 130"/>
                <a:gd name="T68" fmla="*/ 119 w 130"/>
                <a:gd name="T69" fmla="*/ 8 h 130"/>
                <a:gd name="T70" fmla="*/ 122 w 130"/>
                <a:gd name="T71" fmla="*/ 11 h 130"/>
                <a:gd name="T72" fmla="*/ 122 w 130"/>
                <a:gd name="T73" fmla="*/ 5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30">
                  <a:moveTo>
                    <a:pt x="80" y="27"/>
                  </a:moveTo>
                  <a:cubicBezTo>
                    <a:pt x="74" y="33"/>
                    <a:pt x="74" y="43"/>
                    <a:pt x="80" y="50"/>
                  </a:cubicBezTo>
                  <a:cubicBezTo>
                    <a:pt x="87" y="56"/>
                    <a:pt x="97" y="56"/>
                    <a:pt x="104" y="50"/>
                  </a:cubicBezTo>
                  <a:cubicBezTo>
                    <a:pt x="110" y="43"/>
                    <a:pt x="110" y="33"/>
                    <a:pt x="104" y="27"/>
                  </a:cubicBezTo>
                  <a:cubicBezTo>
                    <a:pt x="97" y="20"/>
                    <a:pt x="87" y="20"/>
                    <a:pt x="80" y="27"/>
                  </a:cubicBezTo>
                  <a:close/>
                  <a:moveTo>
                    <a:pt x="98" y="44"/>
                  </a:moveTo>
                  <a:cubicBezTo>
                    <a:pt x="95" y="47"/>
                    <a:pt x="89" y="47"/>
                    <a:pt x="86" y="44"/>
                  </a:cubicBezTo>
                  <a:cubicBezTo>
                    <a:pt x="83" y="41"/>
                    <a:pt x="83" y="36"/>
                    <a:pt x="86" y="32"/>
                  </a:cubicBezTo>
                  <a:cubicBezTo>
                    <a:pt x="89" y="29"/>
                    <a:pt x="95" y="29"/>
                    <a:pt x="98" y="32"/>
                  </a:cubicBezTo>
                  <a:cubicBezTo>
                    <a:pt x="101" y="36"/>
                    <a:pt x="101" y="41"/>
                    <a:pt x="98" y="44"/>
                  </a:cubicBezTo>
                  <a:close/>
                  <a:moveTo>
                    <a:pt x="122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4" y="0"/>
                    <a:pt x="64" y="2"/>
                    <a:pt x="60" y="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0" y="65"/>
                    <a:pt x="0" y="76"/>
                    <a:pt x="7" y="82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54" y="130"/>
                    <a:pt x="65" y="130"/>
                    <a:pt x="71" y="123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8" y="67"/>
                    <a:pt x="130" y="65"/>
                    <a:pt x="130" y="61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30" y="3"/>
                    <a:pt x="127" y="0"/>
                    <a:pt x="122" y="0"/>
                  </a:cubicBezTo>
                  <a:close/>
                  <a:moveTo>
                    <a:pt x="66" y="117"/>
                  </a:moveTo>
                  <a:cubicBezTo>
                    <a:pt x="62" y="120"/>
                    <a:pt x="57" y="120"/>
                    <a:pt x="54" y="117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9" y="73"/>
                    <a:pt x="9" y="68"/>
                    <a:pt x="13" y="6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71" y="111"/>
                    <a:pt x="71" y="111"/>
                    <a:pt x="71" y="111"/>
                  </a:cubicBezTo>
                  <a:lnTo>
                    <a:pt x="66" y="117"/>
                  </a:lnTo>
                  <a:close/>
                  <a:moveTo>
                    <a:pt x="122" y="57"/>
                  </a:moveTo>
                  <a:cubicBezTo>
                    <a:pt x="122" y="59"/>
                    <a:pt x="120" y="62"/>
                    <a:pt x="118" y="6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7" y="10"/>
                    <a:pt x="70" y="8"/>
                    <a:pt x="73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21" y="8"/>
                    <a:pt x="122" y="9"/>
                    <a:pt x="122" y="11"/>
                  </a:cubicBezTo>
                  <a:lnTo>
                    <a:pt x="12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7581746" y="1792241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74F71"/>
                </a:solidFill>
                <a:latin typeface="+mj-ea"/>
                <a:ea typeface="+mj-ea"/>
              </a:rPr>
              <a:t>组件显示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02383" y="2175482"/>
            <a:ext cx="4289580" cy="62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/>
                </a:solidFill>
              </a:rPr>
              <a:t>验证后端请求后出现的组件内容，会因为网络延迟等问题而</a:t>
            </a:r>
            <a:r>
              <a:rPr lang="en-US" altLang="zh-CN" sz="1400" dirty="0">
                <a:solidFill>
                  <a:schemeClr val="bg2"/>
                </a:solidFill>
              </a:rPr>
              <a:t>assert</a:t>
            </a:r>
            <a:r>
              <a:rPr lang="zh-CN" altLang="en-US" sz="1400" dirty="0">
                <a:solidFill>
                  <a:schemeClr val="bg2"/>
                </a:solidFill>
              </a:rPr>
              <a:t>失败</a:t>
            </a:r>
          </a:p>
        </p:txBody>
      </p:sp>
      <p:grpSp>
        <p:nvGrpSpPr>
          <p:cNvPr id="6" name="组合 76"/>
          <p:cNvGrpSpPr/>
          <p:nvPr/>
        </p:nvGrpSpPr>
        <p:grpSpPr>
          <a:xfrm>
            <a:off x="6932317" y="4668542"/>
            <a:ext cx="580242" cy="580242"/>
            <a:chOff x="6909911" y="3231978"/>
            <a:chExt cx="580242" cy="580242"/>
          </a:xfrm>
        </p:grpSpPr>
        <p:sp>
          <p:nvSpPr>
            <p:cNvPr id="66" name="矩形: 圆角 65"/>
            <p:cNvSpPr/>
            <p:nvPr/>
          </p:nvSpPr>
          <p:spPr>
            <a:xfrm rot="2700000">
              <a:off x="6909911" y="3231978"/>
              <a:ext cx="580242" cy="580242"/>
            </a:xfrm>
            <a:prstGeom prst="roundRect">
              <a:avLst>
                <a:gd name="adj" fmla="val 184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Freeform 41"/>
            <p:cNvSpPr>
              <a:spLocks noEditPoints="1"/>
            </p:cNvSpPr>
            <p:nvPr/>
          </p:nvSpPr>
          <p:spPr bwMode="auto">
            <a:xfrm>
              <a:off x="7094700" y="3451686"/>
              <a:ext cx="202720" cy="201786"/>
            </a:xfrm>
            <a:custGeom>
              <a:avLst/>
              <a:gdLst>
                <a:gd name="T0" fmla="*/ 64 w 128"/>
                <a:gd name="T1" fmla="*/ 80 h 128"/>
                <a:gd name="T2" fmla="*/ 68 w 128"/>
                <a:gd name="T3" fmla="*/ 76 h 128"/>
                <a:gd name="T4" fmla="*/ 68 w 128"/>
                <a:gd name="T5" fmla="*/ 28 h 128"/>
                <a:gd name="T6" fmla="*/ 64 w 128"/>
                <a:gd name="T7" fmla="*/ 24 h 128"/>
                <a:gd name="T8" fmla="*/ 60 w 128"/>
                <a:gd name="T9" fmla="*/ 28 h 128"/>
                <a:gd name="T10" fmla="*/ 60 w 128"/>
                <a:gd name="T11" fmla="*/ 76 h 128"/>
                <a:gd name="T12" fmla="*/ 64 w 128"/>
                <a:gd name="T13" fmla="*/ 80 h 128"/>
                <a:gd name="T14" fmla="*/ 88 w 128"/>
                <a:gd name="T15" fmla="*/ 80 h 128"/>
                <a:gd name="T16" fmla="*/ 92 w 128"/>
                <a:gd name="T17" fmla="*/ 76 h 128"/>
                <a:gd name="T18" fmla="*/ 92 w 128"/>
                <a:gd name="T19" fmla="*/ 40 h 128"/>
                <a:gd name="T20" fmla="*/ 88 w 128"/>
                <a:gd name="T21" fmla="*/ 36 h 128"/>
                <a:gd name="T22" fmla="*/ 84 w 128"/>
                <a:gd name="T23" fmla="*/ 40 h 128"/>
                <a:gd name="T24" fmla="*/ 84 w 128"/>
                <a:gd name="T25" fmla="*/ 76 h 128"/>
                <a:gd name="T26" fmla="*/ 88 w 128"/>
                <a:gd name="T27" fmla="*/ 80 h 128"/>
                <a:gd name="T28" fmla="*/ 40 w 128"/>
                <a:gd name="T29" fmla="*/ 80 h 128"/>
                <a:gd name="T30" fmla="*/ 44 w 128"/>
                <a:gd name="T31" fmla="*/ 76 h 128"/>
                <a:gd name="T32" fmla="*/ 44 w 128"/>
                <a:gd name="T33" fmla="*/ 60 h 128"/>
                <a:gd name="T34" fmla="*/ 40 w 128"/>
                <a:gd name="T35" fmla="*/ 56 h 128"/>
                <a:gd name="T36" fmla="*/ 36 w 128"/>
                <a:gd name="T37" fmla="*/ 60 h 128"/>
                <a:gd name="T38" fmla="*/ 36 w 128"/>
                <a:gd name="T39" fmla="*/ 76 h 128"/>
                <a:gd name="T40" fmla="*/ 40 w 128"/>
                <a:gd name="T41" fmla="*/ 80 h 128"/>
                <a:gd name="T42" fmla="*/ 0 w 128"/>
                <a:gd name="T43" fmla="*/ 0 h 128"/>
                <a:gd name="T44" fmla="*/ 0 w 128"/>
                <a:gd name="T45" fmla="*/ 8 h 128"/>
                <a:gd name="T46" fmla="*/ 8 w 128"/>
                <a:gd name="T47" fmla="*/ 8 h 128"/>
                <a:gd name="T48" fmla="*/ 8 w 128"/>
                <a:gd name="T49" fmla="*/ 84 h 128"/>
                <a:gd name="T50" fmla="*/ 24 w 128"/>
                <a:gd name="T51" fmla="*/ 100 h 128"/>
                <a:gd name="T52" fmla="*/ 48 w 128"/>
                <a:gd name="T53" fmla="*/ 100 h 128"/>
                <a:gd name="T54" fmla="*/ 32 w 128"/>
                <a:gd name="T55" fmla="*/ 128 h 128"/>
                <a:gd name="T56" fmla="*/ 44 w 128"/>
                <a:gd name="T57" fmla="*/ 128 h 128"/>
                <a:gd name="T58" fmla="*/ 60 w 128"/>
                <a:gd name="T59" fmla="*/ 100 h 128"/>
                <a:gd name="T60" fmla="*/ 68 w 128"/>
                <a:gd name="T61" fmla="*/ 100 h 128"/>
                <a:gd name="T62" fmla="*/ 84 w 128"/>
                <a:gd name="T63" fmla="*/ 128 h 128"/>
                <a:gd name="T64" fmla="*/ 96 w 128"/>
                <a:gd name="T65" fmla="*/ 128 h 128"/>
                <a:gd name="T66" fmla="*/ 80 w 128"/>
                <a:gd name="T67" fmla="*/ 100 h 128"/>
                <a:gd name="T68" fmla="*/ 104 w 128"/>
                <a:gd name="T69" fmla="*/ 100 h 128"/>
                <a:gd name="T70" fmla="*/ 120 w 128"/>
                <a:gd name="T71" fmla="*/ 84 h 128"/>
                <a:gd name="T72" fmla="*/ 120 w 128"/>
                <a:gd name="T73" fmla="*/ 8 h 128"/>
                <a:gd name="T74" fmla="*/ 128 w 128"/>
                <a:gd name="T75" fmla="*/ 8 h 128"/>
                <a:gd name="T76" fmla="*/ 128 w 128"/>
                <a:gd name="T77" fmla="*/ 0 h 128"/>
                <a:gd name="T78" fmla="*/ 0 w 128"/>
                <a:gd name="T79" fmla="*/ 0 h 128"/>
                <a:gd name="T80" fmla="*/ 112 w 128"/>
                <a:gd name="T81" fmla="*/ 84 h 128"/>
                <a:gd name="T82" fmla="*/ 104 w 128"/>
                <a:gd name="T83" fmla="*/ 92 h 128"/>
                <a:gd name="T84" fmla="*/ 24 w 128"/>
                <a:gd name="T85" fmla="*/ 92 h 128"/>
                <a:gd name="T86" fmla="*/ 16 w 128"/>
                <a:gd name="T87" fmla="*/ 84 h 128"/>
                <a:gd name="T88" fmla="*/ 16 w 128"/>
                <a:gd name="T89" fmla="*/ 8 h 128"/>
                <a:gd name="T90" fmla="*/ 112 w 128"/>
                <a:gd name="T91" fmla="*/ 8 h 128"/>
                <a:gd name="T92" fmla="*/ 112 w 128"/>
                <a:gd name="T93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128">
                  <a:moveTo>
                    <a:pt x="64" y="80"/>
                  </a:moveTo>
                  <a:cubicBezTo>
                    <a:pt x="66" y="80"/>
                    <a:pt x="68" y="78"/>
                    <a:pt x="68" y="76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6"/>
                    <a:pt x="66" y="24"/>
                    <a:pt x="64" y="24"/>
                  </a:cubicBezTo>
                  <a:cubicBezTo>
                    <a:pt x="62" y="24"/>
                    <a:pt x="60" y="26"/>
                    <a:pt x="60" y="28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0" y="78"/>
                    <a:pt x="62" y="80"/>
                    <a:pt x="64" y="80"/>
                  </a:cubicBezTo>
                  <a:close/>
                  <a:moveTo>
                    <a:pt x="88" y="80"/>
                  </a:moveTo>
                  <a:cubicBezTo>
                    <a:pt x="90" y="80"/>
                    <a:pt x="92" y="78"/>
                    <a:pt x="92" y="76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8"/>
                    <a:pt x="90" y="36"/>
                    <a:pt x="88" y="36"/>
                  </a:cubicBezTo>
                  <a:cubicBezTo>
                    <a:pt x="86" y="36"/>
                    <a:pt x="84" y="38"/>
                    <a:pt x="84" y="4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8"/>
                    <a:pt x="86" y="80"/>
                    <a:pt x="88" y="80"/>
                  </a:cubicBezTo>
                  <a:close/>
                  <a:moveTo>
                    <a:pt x="40" y="80"/>
                  </a:moveTo>
                  <a:cubicBezTo>
                    <a:pt x="42" y="80"/>
                    <a:pt x="44" y="78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2" y="56"/>
                    <a:pt x="40" y="56"/>
                  </a:cubicBezTo>
                  <a:cubicBezTo>
                    <a:pt x="38" y="56"/>
                    <a:pt x="36" y="58"/>
                    <a:pt x="36" y="6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6" y="78"/>
                    <a:pt x="38" y="80"/>
                    <a:pt x="40" y="80"/>
                  </a:cubicBezTo>
                  <a:close/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4"/>
                    <a:pt x="8" y="84"/>
                    <a:pt x="8" y="84"/>
                  </a:cubicBezTo>
                  <a:cubicBezTo>
                    <a:pt x="8" y="93"/>
                    <a:pt x="15" y="100"/>
                    <a:pt x="24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13" y="100"/>
                    <a:pt x="120" y="93"/>
                    <a:pt x="120" y="84"/>
                  </a:cubicBezTo>
                  <a:cubicBezTo>
                    <a:pt x="120" y="84"/>
                    <a:pt x="120" y="15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0" y="0"/>
                  </a:lnTo>
                  <a:close/>
                  <a:moveTo>
                    <a:pt x="112" y="84"/>
                  </a:moveTo>
                  <a:cubicBezTo>
                    <a:pt x="112" y="89"/>
                    <a:pt x="109" y="92"/>
                    <a:pt x="104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19" y="92"/>
                    <a:pt x="16" y="89"/>
                    <a:pt x="16" y="84"/>
                  </a:cubicBezTo>
                  <a:cubicBezTo>
                    <a:pt x="16" y="84"/>
                    <a:pt x="16" y="13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16"/>
                    <a:pt x="112" y="84"/>
                    <a:pt x="112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7608123" y="4634074"/>
            <a:ext cx="358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1758E"/>
                </a:solidFill>
                <a:latin typeface="+mj-ea"/>
                <a:ea typeface="+mj-ea"/>
              </a:rPr>
              <a:t>mouse over</a:t>
            </a:r>
            <a:r>
              <a:rPr lang="zh-CN" altLang="en-US" sz="2400" b="1" dirty="0">
                <a:solidFill>
                  <a:srgbClr val="D1758E"/>
                </a:solidFill>
                <a:latin typeface="+mj-ea"/>
                <a:ea typeface="+mj-ea"/>
              </a:rPr>
              <a:t>模拟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7628760" y="5017315"/>
            <a:ext cx="4289580" cy="62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/>
                </a:solidFill>
              </a:rPr>
              <a:t>录制脚本的</a:t>
            </a:r>
            <a:r>
              <a:rPr lang="en-US" altLang="zh-CN" sz="1400" dirty="0">
                <a:solidFill>
                  <a:schemeClr val="bg2"/>
                </a:solidFill>
              </a:rPr>
              <a:t>mouse over</a:t>
            </a:r>
            <a:r>
              <a:rPr lang="zh-CN" altLang="en-US" sz="1400" dirty="0">
                <a:solidFill>
                  <a:schemeClr val="bg2"/>
                </a:solidFill>
              </a:rPr>
              <a:t>事件无效，导致下拉菜单无法正常显示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7844"/>
          <a:stretch>
            <a:fillRect/>
          </a:stretch>
        </p:blipFill>
        <p:spPr bwMode="auto">
          <a:xfrm>
            <a:off x="221640" y="1675301"/>
            <a:ext cx="6451722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21044" b="8650"/>
          <a:stretch>
            <a:fillRect/>
          </a:stretch>
        </p:blipFill>
        <p:spPr bwMode="auto">
          <a:xfrm>
            <a:off x="237394" y="4185138"/>
            <a:ext cx="2593731" cy="153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3553" y="4044462"/>
            <a:ext cx="3808884" cy="178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7582990"/>
      </p:ext>
    </p:extLst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8662"/>
            <a:ext cx="12197154" cy="687120"/>
            <a:chOff x="0" y="378662"/>
            <a:chExt cx="12197154" cy="687120"/>
          </a:xfrm>
        </p:grpSpPr>
        <p:grpSp>
          <p:nvGrpSpPr>
            <p:cNvPr id="3" name="组合 32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795223" y="378662"/>
              <a:ext cx="31876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b="1" dirty="0"/>
                <a:t>遇到解决的关键问题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75"/>
          <p:cNvGrpSpPr/>
          <p:nvPr/>
        </p:nvGrpSpPr>
        <p:grpSpPr>
          <a:xfrm>
            <a:off x="6739920" y="4783330"/>
            <a:ext cx="580242" cy="580242"/>
            <a:chOff x="6905940" y="4641161"/>
            <a:chExt cx="580242" cy="580242"/>
          </a:xfrm>
        </p:grpSpPr>
        <p:sp>
          <p:nvSpPr>
            <p:cNvPr id="68" name="矩形: 圆角 67"/>
            <p:cNvSpPr/>
            <p:nvPr/>
          </p:nvSpPr>
          <p:spPr>
            <a:xfrm rot="2700000">
              <a:off x="6905940" y="4641161"/>
              <a:ext cx="580242" cy="580242"/>
            </a:xfrm>
            <a:prstGeom prst="roundRect">
              <a:avLst>
                <a:gd name="adj" fmla="val 18434"/>
              </a:avLst>
            </a:prstGeom>
            <a:solidFill>
              <a:srgbClr val="EDA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Freeform 25"/>
            <p:cNvSpPr>
              <a:spLocks noEditPoints="1"/>
            </p:cNvSpPr>
            <p:nvPr/>
          </p:nvSpPr>
          <p:spPr bwMode="auto">
            <a:xfrm>
              <a:off x="7071998" y="4843524"/>
              <a:ext cx="214788" cy="200916"/>
            </a:xfrm>
            <a:custGeom>
              <a:avLst/>
              <a:gdLst>
                <a:gd name="T0" fmla="*/ 40 w 128"/>
                <a:gd name="T1" fmla="*/ 32 h 120"/>
                <a:gd name="T2" fmla="*/ 30 w 128"/>
                <a:gd name="T3" fmla="*/ 0 h 120"/>
                <a:gd name="T4" fmla="*/ 4 w 128"/>
                <a:gd name="T5" fmla="*/ 0 h 120"/>
                <a:gd name="T6" fmla="*/ 0 w 128"/>
                <a:gd name="T7" fmla="*/ 4 h 120"/>
                <a:gd name="T8" fmla="*/ 4 w 128"/>
                <a:gd name="T9" fmla="*/ 8 h 120"/>
                <a:gd name="T10" fmla="*/ 24 w 128"/>
                <a:gd name="T11" fmla="*/ 8 h 120"/>
                <a:gd name="T12" fmla="*/ 32 w 128"/>
                <a:gd name="T13" fmla="*/ 32 h 120"/>
                <a:gd name="T14" fmla="*/ 32 w 128"/>
                <a:gd name="T15" fmla="*/ 32 h 120"/>
                <a:gd name="T16" fmla="*/ 40 w 128"/>
                <a:gd name="T17" fmla="*/ 80 h 120"/>
                <a:gd name="T18" fmla="*/ 56 w 128"/>
                <a:gd name="T19" fmla="*/ 96 h 120"/>
                <a:gd name="T20" fmla="*/ 100 w 128"/>
                <a:gd name="T21" fmla="*/ 96 h 120"/>
                <a:gd name="T22" fmla="*/ 116 w 128"/>
                <a:gd name="T23" fmla="*/ 80 h 120"/>
                <a:gd name="T24" fmla="*/ 128 w 128"/>
                <a:gd name="T25" fmla="*/ 32 h 120"/>
                <a:gd name="T26" fmla="*/ 40 w 128"/>
                <a:gd name="T27" fmla="*/ 32 h 120"/>
                <a:gd name="T28" fmla="*/ 108 w 128"/>
                <a:gd name="T29" fmla="*/ 80 h 120"/>
                <a:gd name="T30" fmla="*/ 100 w 128"/>
                <a:gd name="T31" fmla="*/ 88 h 120"/>
                <a:gd name="T32" fmla="*/ 56 w 128"/>
                <a:gd name="T33" fmla="*/ 88 h 120"/>
                <a:gd name="T34" fmla="*/ 48 w 128"/>
                <a:gd name="T35" fmla="*/ 80 h 120"/>
                <a:gd name="T36" fmla="*/ 41 w 128"/>
                <a:gd name="T37" fmla="*/ 40 h 120"/>
                <a:gd name="T38" fmla="*/ 118 w 128"/>
                <a:gd name="T39" fmla="*/ 40 h 120"/>
                <a:gd name="T40" fmla="*/ 108 w 128"/>
                <a:gd name="T41" fmla="*/ 80 h 120"/>
                <a:gd name="T42" fmla="*/ 56 w 128"/>
                <a:gd name="T43" fmla="*/ 104 h 120"/>
                <a:gd name="T44" fmla="*/ 48 w 128"/>
                <a:gd name="T45" fmla="*/ 112 h 120"/>
                <a:gd name="T46" fmla="*/ 56 w 128"/>
                <a:gd name="T47" fmla="*/ 120 h 120"/>
                <a:gd name="T48" fmla="*/ 64 w 128"/>
                <a:gd name="T49" fmla="*/ 112 h 120"/>
                <a:gd name="T50" fmla="*/ 56 w 128"/>
                <a:gd name="T51" fmla="*/ 104 h 120"/>
                <a:gd name="T52" fmla="*/ 96 w 128"/>
                <a:gd name="T53" fmla="*/ 104 h 120"/>
                <a:gd name="T54" fmla="*/ 88 w 128"/>
                <a:gd name="T55" fmla="*/ 112 h 120"/>
                <a:gd name="T56" fmla="*/ 96 w 128"/>
                <a:gd name="T57" fmla="*/ 120 h 120"/>
                <a:gd name="T58" fmla="*/ 104 w 128"/>
                <a:gd name="T59" fmla="*/ 112 h 120"/>
                <a:gd name="T60" fmla="*/ 96 w 128"/>
                <a:gd name="T61" fmla="*/ 10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40" y="3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9"/>
                    <a:pt x="47" y="96"/>
                    <a:pt x="56" y="9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09" y="96"/>
                    <a:pt x="116" y="89"/>
                    <a:pt x="116" y="80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40" y="32"/>
                  </a:lnTo>
                  <a:close/>
                  <a:moveTo>
                    <a:pt x="108" y="80"/>
                  </a:moveTo>
                  <a:cubicBezTo>
                    <a:pt x="108" y="84"/>
                    <a:pt x="104" y="88"/>
                    <a:pt x="100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2" y="88"/>
                    <a:pt x="48" y="84"/>
                    <a:pt x="48" y="8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18" y="40"/>
                    <a:pt x="118" y="40"/>
                    <a:pt x="118" y="40"/>
                  </a:cubicBezTo>
                  <a:lnTo>
                    <a:pt x="108" y="80"/>
                  </a:lnTo>
                  <a:close/>
                  <a:moveTo>
                    <a:pt x="56" y="104"/>
                  </a:moveTo>
                  <a:cubicBezTo>
                    <a:pt x="52" y="104"/>
                    <a:pt x="48" y="108"/>
                    <a:pt x="48" y="112"/>
                  </a:cubicBezTo>
                  <a:cubicBezTo>
                    <a:pt x="48" y="116"/>
                    <a:pt x="52" y="120"/>
                    <a:pt x="56" y="120"/>
                  </a:cubicBezTo>
                  <a:cubicBezTo>
                    <a:pt x="60" y="120"/>
                    <a:pt x="64" y="116"/>
                    <a:pt x="64" y="112"/>
                  </a:cubicBezTo>
                  <a:cubicBezTo>
                    <a:pt x="64" y="108"/>
                    <a:pt x="60" y="104"/>
                    <a:pt x="56" y="104"/>
                  </a:cubicBezTo>
                  <a:close/>
                  <a:moveTo>
                    <a:pt x="96" y="104"/>
                  </a:moveTo>
                  <a:cubicBezTo>
                    <a:pt x="92" y="104"/>
                    <a:pt x="88" y="108"/>
                    <a:pt x="88" y="112"/>
                  </a:cubicBezTo>
                  <a:cubicBezTo>
                    <a:pt x="88" y="116"/>
                    <a:pt x="92" y="120"/>
                    <a:pt x="96" y="120"/>
                  </a:cubicBezTo>
                  <a:cubicBezTo>
                    <a:pt x="100" y="120"/>
                    <a:pt x="104" y="116"/>
                    <a:pt x="104" y="112"/>
                  </a:cubicBezTo>
                  <a:cubicBezTo>
                    <a:pt x="104" y="108"/>
                    <a:pt x="100" y="104"/>
                    <a:pt x="96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7415725" y="4744947"/>
            <a:ext cx="3030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DAC5D"/>
                </a:solidFill>
                <a:latin typeface="+mj-ea"/>
                <a:ea typeface="+mj-ea"/>
              </a:rPr>
              <a:t>多次测试产生矛盾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436363" y="5128188"/>
            <a:ext cx="4289580" cy="62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/>
                </a:solidFill>
              </a:rPr>
              <a:t>多次执行测试代码之后，对同一条数据的作用会产生不同信息，导致测试失败，比如升级管理员功能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9589" y="3001473"/>
            <a:ext cx="5218463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619" y="3618119"/>
            <a:ext cx="5124130" cy="2435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/>
          <a:srcRect t="10813" r="15168"/>
          <a:stretch>
            <a:fillRect/>
          </a:stretch>
        </p:blipFill>
        <p:spPr bwMode="auto">
          <a:xfrm>
            <a:off x="587532" y="1114998"/>
            <a:ext cx="8726074" cy="1716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014721"/>
      </p:ext>
    </p:extLst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6379" y="1187450"/>
            <a:ext cx="683895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63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12" name="组合 64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814276" y="499417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b="1" dirty="0"/>
                <a:t>测试脚本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545"/>
          <a:stretch>
            <a:fillRect/>
          </a:stretch>
        </p:blipFill>
        <p:spPr bwMode="auto">
          <a:xfrm>
            <a:off x="2013438" y="1273175"/>
            <a:ext cx="8033239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6202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8662"/>
            <a:ext cx="12197154" cy="687120"/>
            <a:chOff x="0" y="378662"/>
            <a:chExt cx="12197154" cy="687120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795224" y="378662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b="1" dirty="0"/>
                <a:t>测试结果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6007" y="1668951"/>
            <a:ext cx="879039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5031" y="1670537"/>
            <a:ext cx="8808548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2615" y="1661745"/>
            <a:ext cx="8670655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435208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>
            <a:off x="0" y="0"/>
            <a:ext cx="12192000" cy="2348871"/>
            <a:chOff x="0" y="0"/>
            <a:chExt cx="12192000" cy="234887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27"/>
            <a:stretch/>
          </p:blipFill>
          <p:spPr>
            <a:xfrm>
              <a:off x="0" y="0"/>
              <a:ext cx="12192000" cy="234887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0" y="0"/>
              <a:ext cx="12192000" cy="2348871"/>
            </a:xfrm>
            <a:prstGeom prst="rect">
              <a:avLst/>
            </a:prstGeom>
            <a:solidFill>
              <a:schemeClr val="tx1">
                <a:lumMod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59723" y="3097530"/>
            <a:ext cx="6664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25000"/>
                  </a:schemeClr>
                </a:solidFill>
                <a:latin typeface="+mj-ea"/>
                <a:ea typeface="+mj-ea"/>
              </a:rPr>
              <a:t>系统功能测试总结</a:t>
            </a:r>
          </a:p>
        </p:txBody>
      </p:sp>
    </p:spTree>
    <p:extLst>
      <p:ext uri="{BB962C8B-B14F-4D97-AF65-F5344CB8AC3E}">
        <p14:creationId xmlns:p14="http://schemas.microsoft.com/office/powerpoint/2010/main" val="364893818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461BF5FA-BBFC-4163-BE26-371C2B7A3601}"/>
              </a:ext>
            </a:extLst>
          </p:cNvPr>
          <p:cNvGrpSpPr/>
          <p:nvPr/>
        </p:nvGrpSpPr>
        <p:grpSpPr>
          <a:xfrm>
            <a:off x="0" y="378662"/>
            <a:ext cx="12197154" cy="687120"/>
            <a:chOff x="0" y="378662"/>
            <a:chExt cx="12197154" cy="68712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5147C94-6CA4-4E18-B4E3-F6C05CA754F1}"/>
                </a:ext>
              </a:extLst>
            </p:cNvPr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944C552-455C-4FC2-BF63-2ABB1785353D}"/>
                  </a:ext>
                </a:extLst>
              </p:cNvPr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CDE001B-66F7-41FB-AF56-A2D2C2B89AB8}"/>
                  </a:ext>
                </a:extLst>
              </p:cNvPr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3E93B58-FA91-46F9-9D7B-FFA893E50595}"/>
                  </a:ext>
                </a:extLst>
              </p:cNvPr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0F8C259-267B-44E5-B2D4-13E1E6582BC8}"/>
                  </a:ext>
                </a:extLst>
              </p:cNvPr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F4BD4D4-40D4-4D12-965C-CB8E1DAF8CCA}"/>
                </a:ext>
              </a:extLst>
            </p:cNvPr>
            <p:cNvSpPr txBox="1"/>
            <p:nvPr/>
          </p:nvSpPr>
          <p:spPr>
            <a:xfrm>
              <a:off x="795224" y="378662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人员分工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CF55371-FADE-40FC-86D7-916A56C92883}"/>
                </a:ext>
              </a:extLst>
            </p:cNvPr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17AAF05-6CD1-49FC-88AB-81872C3E3FE0}"/>
              </a:ext>
            </a:extLst>
          </p:cNvPr>
          <p:cNvGrpSpPr/>
          <p:nvPr/>
        </p:nvGrpSpPr>
        <p:grpSpPr>
          <a:xfrm>
            <a:off x="1065584" y="5721479"/>
            <a:ext cx="675330" cy="675330"/>
            <a:chOff x="470353" y="5502821"/>
            <a:chExt cx="822364" cy="822364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F01721E2-5A7A-4965-B5F0-7E5A40572EC2}"/>
                </a:ext>
              </a:extLst>
            </p:cNvPr>
            <p:cNvSpPr/>
            <p:nvPr/>
          </p:nvSpPr>
          <p:spPr>
            <a:xfrm rot="2700000">
              <a:off x="470353" y="5502821"/>
              <a:ext cx="822364" cy="822364"/>
            </a:xfrm>
            <a:prstGeom prst="roundRect">
              <a:avLst>
                <a:gd name="adj" fmla="val 1338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5DB52153-379D-45A4-A0E7-9225AA3F0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763" y="5762765"/>
              <a:ext cx="351544" cy="348196"/>
            </a:xfrm>
            <a:custGeom>
              <a:avLst/>
              <a:gdLst>
                <a:gd name="T0" fmla="*/ 0 w 128"/>
                <a:gd name="T1" fmla="*/ 60 h 128"/>
                <a:gd name="T2" fmla="*/ 37 w 128"/>
                <a:gd name="T3" fmla="*/ 82 h 128"/>
                <a:gd name="T4" fmla="*/ 124 w 128"/>
                <a:gd name="T5" fmla="*/ 0 h 128"/>
                <a:gd name="T6" fmla="*/ 0 w 128"/>
                <a:gd name="T7" fmla="*/ 60 h 128"/>
                <a:gd name="T8" fmla="*/ 42 w 128"/>
                <a:gd name="T9" fmla="*/ 87 h 128"/>
                <a:gd name="T10" fmla="*/ 64 w 128"/>
                <a:gd name="T11" fmla="*/ 128 h 128"/>
                <a:gd name="T12" fmla="*/ 128 w 128"/>
                <a:gd name="T13" fmla="*/ 4 h 128"/>
                <a:gd name="T14" fmla="*/ 128 w 128"/>
                <a:gd name="T15" fmla="*/ 4 h 128"/>
                <a:gd name="T16" fmla="*/ 42 w 128"/>
                <a:gd name="T17" fmla="*/ 8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28">
                  <a:moveTo>
                    <a:pt x="0" y="60"/>
                  </a:moveTo>
                  <a:cubicBezTo>
                    <a:pt x="0" y="60"/>
                    <a:pt x="29" y="78"/>
                    <a:pt x="37" y="82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4" y="5"/>
                    <a:pt x="0" y="60"/>
                    <a:pt x="0" y="60"/>
                  </a:cubicBezTo>
                  <a:close/>
                  <a:moveTo>
                    <a:pt x="42" y="87"/>
                  </a:moveTo>
                  <a:cubicBezTo>
                    <a:pt x="47" y="97"/>
                    <a:pt x="64" y="128"/>
                    <a:pt x="64" y="128"/>
                  </a:cubicBezTo>
                  <a:cubicBezTo>
                    <a:pt x="64" y="128"/>
                    <a:pt x="127" y="6"/>
                    <a:pt x="128" y="4"/>
                  </a:cubicBezTo>
                  <a:cubicBezTo>
                    <a:pt x="128" y="4"/>
                    <a:pt x="128" y="4"/>
                    <a:pt x="128" y="4"/>
                  </a:cubicBezTo>
                  <a:lnTo>
                    <a:pt x="42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977686C-C8CD-4507-8318-82617BDE81A8}"/>
              </a:ext>
            </a:extLst>
          </p:cNvPr>
          <p:cNvGrpSpPr/>
          <p:nvPr/>
        </p:nvGrpSpPr>
        <p:grpSpPr>
          <a:xfrm>
            <a:off x="1065585" y="4330905"/>
            <a:ext cx="675330" cy="675330"/>
            <a:chOff x="470354" y="4107409"/>
            <a:chExt cx="822364" cy="822364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6E23C18B-D0CD-4E19-83A7-3F21B1B9C913}"/>
                </a:ext>
              </a:extLst>
            </p:cNvPr>
            <p:cNvSpPr/>
            <p:nvPr/>
          </p:nvSpPr>
          <p:spPr>
            <a:xfrm rot="2700000">
              <a:off x="470354" y="4107409"/>
              <a:ext cx="822364" cy="822364"/>
            </a:xfrm>
            <a:prstGeom prst="roundRect">
              <a:avLst>
                <a:gd name="adj" fmla="val 1338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3880F79C-672C-470C-9CA9-859B2AB214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750" y="4365280"/>
              <a:ext cx="309570" cy="306622"/>
            </a:xfrm>
            <a:custGeom>
              <a:avLst/>
              <a:gdLst>
                <a:gd name="T0" fmla="*/ 0 w 128"/>
                <a:gd name="T1" fmla="*/ 44 h 128"/>
                <a:gd name="T2" fmla="*/ 0 w 128"/>
                <a:gd name="T3" fmla="*/ 112 h 128"/>
                <a:gd name="T4" fmla="*/ 3 w 128"/>
                <a:gd name="T5" fmla="*/ 121 h 128"/>
                <a:gd name="T6" fmla="*/ 44 w 128"/>
                <a:gd name="T7" fmla="*/ 78 h 128"/>
                <a:gd name="T8" fmla="*/ 0 w 128"/>
                <a:gd name="T9" fmla="*/ 44 h 128"/>
                <a:gd name="T10" fmla="*/ 127 w 128"/>
                <a:gd name="T11" fmla="*/ 35 h 128"/>
                <a:gd name="T12" fmla="*/ 64 w 128"/>
                <a:gd name="T13" fmla="*/ 0 h 128"/>
                <a:gd name="T14" fmla="*/ 1 w 128"/>
                <a:gd name="T15" fmla="*/ 35 h 128"/>
                <a:gd name="T16" fmla="*/ 64 w 128"/>
                <a:gd name="T17" fmla="*/ 83 h 128"/>
                <a:gd name="T18" fmla="*/ 127 w 128"/>
                <a:gd name="T19" fmla="*/ 35 h 128"/>
                <a:gd name="T20" fmla="*/ 84 w 128"/>
                <a:gd name="T21" fmla="*/ 78 h 128"/>
                <a:gd name="T22" fmla="*/ 125 w 128"/>
                <a:gd name="T23" fmla="*/ 121 h 128"/>
                <a:gd name="T24" fmla="*/ 128 w 128"/>
                <a:gd name="T25" fmla="*/ 112 h 128"/>
                <a:gd name="T26" fmla="*/ 128 w 128"/>
                <a:gd name="T27" fmla="*/ 45 h 128"/>
                <a:gd name="T28" fmla="*/ 84 w 128"/>
                <a:gd name="T29" fmla="*/ 78 h 128"/>
                <a:gd name="T30" fmla="*/ 64 w 128"/>
                <a:gd name="T31" fmla="*/ 92 h 128"/>
                <a:gd name="T32" fmla="*/ 51 w 128"/>
                <a:gd name="T33" fmla="*/ 83 h 128"/>
                <a:gd name="T34" fmla="*/ 9 w 128"/>
                <a:gd name="T35" fmla="*/ 126 h 128"/>
                <a:gd name="T36" fmla="*/ 16 w 128"/>
                <a:gd name="T37" fmla="*/ 128 h 128"/>
                <a:gd name="T38" fmla="*/ 112 w 128"/>
                <a:gd name="T39" fmla="*/ 128 h 128"/>
                <a:gd name="T40" fmla="*/ 119 w 128"/>
                <a:gd name="T41" fmla="*/ 126 h 128"/>
                <a:gd name="T42" fmla="*/ 77 w 128"/>
                <a:gd name="T43" fmla="*/ 83 h 128"/>
                <a:gd name="T44" fmla="*/ 64 w 128"/>
                <a:gd name="T45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28">
                  <a:moveTo>
                    <a:pt x="0" y="44"/>
                  </a:moveTo>
                  <a:cubicBezTo>
                    <a:pt x="0" y="46"/>
                    <a:pt x="0" y="112"/>
                    <a:pt x="0" y="112"/>
                  </a:cubicBezTo>
                  <a:cubicBezTo>
                    <a:pt x="0" y="115"/>
                    <a:pt x="1" y="118"/>
                    <a:pt x="3" y="121"/>
                  </a:cubicBezTo>
                  <a:cubicBezTo>
                    <a:pt x="44" y="78"/>
                    <a:pt x="44" y="78"/>
                    <a:pt x="44" y="78"/>
                  </a:cubicBezTo>
                  <a:lnTo>
                    <a:pt x="0" y="44"/>
                  </a:lnTo>
                  <a:close/>
                  <a:moveTo>
                    <a:pt x="127" y="35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64" y="83"/>
                    <a:pt x="64" y="83"/>
                    <a:pt x="64" y="83"/>
                  </a:cubicBezTo>
                  <a:lnTo>
                    <a:pt x="127" y="35"/>
                  </a:lnTo>
                  <a:close/>
                  <a:moveTo>
                    <a:pt x="84" y="78"/>
                  </a:moveTo>
                  <a:cubicBezTo>
                    <a:pt x="125" y="121"/>
                    <a:pt x="125" y="121"/>
                    <a:pt x="125" y="121"/>
                  </a:cubicBezTo>
                  <a:cubicBezTo>
                    <a:pt x="127" y="118"/>
                    <a:pt x="128" y="115"/>
                    <a:pt x="128" y="112"/>
                  </a:cubicBezTo>
                  <a:cubicBezTo>
                    <a:pt x="128" y="112"/>
                    <a:pt x="128" y="47"/>
                    <a:pt x="128" y="45"/>
                  </a:cubicBezTo>
                  <a:lnTo>
                    <a:pt x="84" y="78"/>
                  </a:lnTo>
                  <a:close/>
                  <a:moveTo>
                    <a:pt x="64" y="92"/>
                  </a:moveTo>
                  <a:cubicBezTo>
                    <a:pt x="51" y="83"/>
                    <a:pt x="51" y="83"/>
                    <a:pt x="51" y="83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11" y="127"/>
                    <a:pt x="14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14" y="128"/>
                    <a:pt x="117" y="127"/>
                    <a:pt x="119" y="126"/>
                  </a:cubicBezTo>
                  <a:cubicBezTo>
                    <a:pt x="77" y="83"/>
                    <a:pt x="77" y="83"/>
                    <a:pt x="77" y="83"/>
                  </a:cubicBezTo>
                  <a:lnTo>
                    <a:pt x="64" y="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46336AA-098C-45E1-B8F8-79506D8A5268}"/>
              </a:ext>
            </a:extLst>
          </p:cNvPr>
          <p:cNvGrpSpPr/>
          <p:nvPr/>
        </p:nvGrpSpPr>
        <p:grpSpPr>
          <a:xfrm>
            <a:off x="1065586" y="2940331"/>
            <a:ext cx="675330" cy="675330"/>
            <a:chOff x="470355" y="2711997"/>
            <a:chExt cx="822364" cy="822364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19ABCE38-075B-4AC2-9E22-BE5FD385DABB}"/>
                </a:ext>
              </a:extLst>
            </p:cNvPr>
            <p:cNvSpPr/>
            <p:nvPr/>
          </p:nvSpPr>
          <p:spPr>
            <a:xfrm rot="2700000">
              <a:off x="470355" y="2711997"/>
              <a:ext cx="822364" cy="822364"/>
            </a:xfrm>
            <a:prstGeom prst="roundRect">
              <a:avLst>
                <a:gd name="adj" fmla="val 133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Freeform 48">
              <a:extLst>
                <a:ext uri="{FF2B5EF4-FFF2-40B4-BE49-F238E27FC236}">
                  <a16:creationId xmlns:a16="http://schemas.microsoft.com/office/drawing/2014/main" id="{3F783C0E-168C-4799-87AB-9886E3ACD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513" y="2942890"/>
              <a:ext cx="364044" cy="360578"/>
            </a:xfrm>
            <a:custGeom>
              <a:avLst/>
              <a:gdLst>
                <a:gd name="T0" fmla="*/ 52 w 128"/>
                <a:gd name="T1" fmla="*/ 12 h 128"/>
                <a:gd name="T2" fmla="*/ 0 w 128"/>
                <a:gd name="T3" fmla="*/ 70 h 128"/>
                <a:gd name="T4" fmla="*/ 58 w 128"/>
                <a:gd name="T5" fmla="*/ 128 h 128"/>
                <a:gd name="T6" fmla="*/ 111 w 128"/>
                <a:gd name="T7" fmla="*/ 94 h 128"/>
                <a:gd name="T8" fmla="*/ 52 w 128"/>
                <a:gd name="T9" fmla="*/ 76 h 128"/>
                <a:gd name="T10" fmla="*/ 52 w 128"/>
                <a:gd name="T11" fmla="*/ 12 h 128"/>
                <a:gd name="T12" fmla="*/ 60 w 128"/>
                <a:gd name="T13" fmla="*/ 0 h 128"/>
                <a:gd name="T14" fmla="*/ 60 w 128"/>
                <a:gd name="T15" fmla="*/ 69 h 128"/>
                <a:gd name="T16" fmla="*/ 124 w 128"/>
                <a:gd name="T17" fmla="*/ 88 h 128"/>
                <a:gd name="T18" fmla="*/ 128 w 128"/>
                <a:gd name="T19" fmla="*/ 66 h 128"/>
                <a:gd name="T20" fmla="*/ 60 w 128"/>
                <a:gd name="T2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8">
                  <a:moveTo>
                    <a:pt x="52" y="12"/>
                  </a:moveTo>
                  <a:cubicBezTo>
                    <a:pt x="24" y="15"/>
                    <a:pt x="0" y="40"/>
                    <a:pt x="0" y="70"/>
                  </a:cubicBezTo>
                  <a:cubicBezTo>
                    <a:pt x="0" y="102"/>
                    <a:pt x="26" y="128"/>
                    <a:pt x="58" y="128"/>
                  </a:cubicBezTo>
                  <a:cubicBezTo>
                    <a:pt x="82" y="128"/>
                    <a:pt x="102" y="114"/>
                    <a:pt x="111" y="94"/>
                  </a:cubicBezTo>
                  <a:cubicBezTo>
                    <a:pt x="52" y="76"/>
                    <a:pt x="52" y="76"/>
                    <a:pt x="52" y="76"/>
                  </a:cubicBezTo>
                  <a:lnTo>
                    <a:pt x="52" y="12"/>
                  </a:lnTo>
                  <a:close/>
                  <a:moveTo>
                    <a:pt x="60" y="0"/>
                  </a:moveTo>
                  <a:cubicBezTo>
                    <a:pt x="60" y="69"/>
                    <a:pt x="60" y="69"/>
                    <a:pt x="60" y="69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6" y="82"/>
                    <a:pt x="128" y="75"/>
                    <a:pt x="128" y="66"/>
                  </a:cubicBezTo>
                  <a:cubicBezTo>
                    <a:pt x="128" y="30"/>
                    <a:pt x="94" y="0"/>
                    <a:pt x="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29BA215-7BC7-412B-8A48-A2A77B825750}"/>
              </a:ext>
            </a:extLst>
          </p:cNvPr>
          <p:cNvGrpSpPr/>
          <p:nvPr/>
        </p:nvGrpSpPr>
        <p:grpSpPr>
          <a:xfrm>
            <a:off x="1065587" y="1549757"/>
            <a:ext cx="675330" cy="675330"/>
            <a:chOff x="470356" y="1316585"/>
            <a:chExt cx="822364" cy="822364"/>
          </a:xfrm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808A5DD-FF69-4D5F-A392-1F58E503E8FD}"/>
                </a:ext>
              </a:extLst>
            </p:cNvPr>
            <p:cNvSpPr/>
            <p:nvPr/>
          </p:nvSpPr>
          <p:spPr>
            <a:xfrm rot="2700000">
              <a:off x="470356" y="1316585"/>
              <a:ext cx="822364" cy="822364"/>
            </a:xfrm>
            <a:prstGeom prst="roundRect">
              <a:avLst>
                <a:gd name="adj" fmla="val 13381"/>
              </a:avLst>
            </a:prstGeom>
            <a:solidFill>
              <a:srgbClr val="EDA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Freeform 58">
              <a:extLst>
                <a:ext uri="{FF2B5EF4-FFF2-40B4-BE49-F238E27FC236}">
                  <a16:creationId xmlns:a16="http://schemas.microsoft.com/office/drawing/2014/main" id="{98ED2DE7-22E5-43B6-AC0C-04C47708E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277" y="1539649"/>
              <a:ext cx="376236" cy="376236"/>
            </a:xfrm>
            <a:custGeom>
              <a:avLst/>
              <a:gdLst>
                <a:gd name="T0" fmla="*/ 109 w 129"/>
                <a:gd name="T1" fmla="*/ 34 h 129"/>
                <a:gd name="T2" fmla="*/ 112 w 129"/>
                <a:gd name="T3" fmla="*/ 31 h 129"/>
                <a:gd name="T4" fmla="*/ 112 w 129"/>
                <a:gd name="T5" fmla="*/ 28 h 129"/>
                <a:gd name="T6" fmla="*/ 101 w 129"/>
                <a:gd name="T7" fmla="*/ 17 h 129"/>
                <a:gd name="T8" fmla="*/ 98 w 129"/>
                <a:gd name="T9" fmla="*/ 17 h 129"/>
                <a:gd name="T10" fmla="*/ 95 w 129"/>
                <a:gd name="T11" fmla="*/ 20 h 129"/>
                <a:gd name="T12" fmla="*/ 109 w 129"/>
                <a:gd name="T13" fmla="*/ 34 h 129"/>
                <a:gd name="T14" fmla="*/ 60 w 129"/>
                <a:gd name="T15" fmla="*/ 92 h 129"/>
                <a:gd name="T16" fmla="*/ 25 w 129"/>
                <a:gd name="T17" fmla="*/ 110 h 129"/>
                <a:gd name="T18" fmla="*/ 19 w 129"/>
                <a:gd name="T19" fmla="*/ 104 h 129"/>
                <a:gd name="T20" fmla="*/ 36 w 129"/>
                <a:gd name="T21" fmla="*/ 69 h 129"/>
                <a:gd name="T22" fmla="*/ 38 w 129"/>
                <a:gd name="T23" fmla="*/ 65 h 129"/>
                <a:gd name="T24" fmla="*/ 87 w 129"/>
                <a:gd name="T25" fmla="*/ 17 h 129"/>
                <a:gd name="T26" fmla="*/ 11 w 129"/>
                <a:gd name="T27" fmla="*/ 17 h 129"/>
                <a:gd name="T28" fmla="*/ 0 w 129"/>
                <a:gd name="T29" fmla="*/ 28 h 129"/>
                <a:gd name="T30" fmla="*/ 0 w 129"/>
                <a:gd name="T31" fmla="*/ 118 h 129"/>
                <a:gd name="T32" fmla="*/ 11 w 129"/>
                <a:gd name="T33" fmla="*/ 129 h 129"/>
                <a:gd name="T34" fmla="*/ 101 w 129"/>
                <a:gd name="T35" fmla="*/ 129 h 129"/>
                <a:gd name="T36" fmla="*/ 112 w 129"/>
                <a:gd name="T37" fmla="*/ 118 h 129"/>
                <a:gd name="T38" fmla="*/ 112 w 129"/>
                <a:gd name="T39" fmla="*/ 42 h 129"/>
                <a:gd name="T40" fmla="*/ 64 w 129"/>
                <a:gd name="T41" fmla="*/ 90 h 129"/>
                <a:gd name="T42" fmla="*/ 60 w 129"/>
                <a:gd name="T43" fmla="*/ 92 h 129"/>
                <a:gd name="T44" fmla="*/ 27 w 129"/>
                <a:gd name="T45" fmla="*/ 99 h 129"/>
                <a:gd name="T46" fmla="*/ 30 w 129"/>
                <a:gd name="T47" fmla="*/ 102 h 129"/>
                <a:gd name="T48" fmla="*/ 51 w 129"/>
                <a:gd name="T49" fmla="*/ 89 h 129"/>
                <a:gd name="T50" fmla="*/ 40 w 129"/>
                <a:gd name="T51" fmla="*/ 78 h 129"/>
                <a:gd name="T52" fmla="*/ 27 w 129"/>
                <a:gd name="T53" fmla="*/ 99 h 129"/>
                <a:gd name="T54" fmla="*/ 44 w 129"/>
                <a:gd name="T55" fmla="*/ 71 h 129"/>
                <a:gd name="T56" fmla="*/ 58 w 129"/>
                <a:gd name="T57" fmla="*/ 85 h 129"/>
                <a:gd name="T58" fmla="*/ 103 w 129"/>
                <a:gd name="T59" fmla="*/ 40 h 129"/>
                <a:gd name="T60" fmla="*/ 89 w 129"/>
                <a:gd name="T61" fmla="*/ 26 h 129"/>
                <a:gd name="T62" fmla="*/ 44 w 129"/>
                <a:gd name="T63" fmla="*/ 71 h 129"/>
                <a:gd name="T64" fmla="*/ 126 w 129"/>
                <a:gd name="T65" fmla="*/ 17 h 129"/>
                <a:gd name="T66" fmla="*/ 112 w 129"/>
                <a:gd name="T67" fmla="*/ 3 h 129"/>
                <a:gd name="T68" fmla="*/ 100 w 129"/>
                <a:gd name="T69" fmla="*/ 3 h 129"/>
                <a:gd name="T70" fmla="*/ 87 w 129"/>
                <a:gd name="T71" fmla="*/ 17 h 129"/>
                <a:gd name="T72" fmla="*/ 98 w 129"/>
                <a:gd name="T73" fmla="*/ 17 h 129"/>
                <a:gd name="T74" fmla="*/ 103 w 129"/>
                <a:gd name="T75" fmla="*/ 12 h 129"/>
                <a:gd name="T76" fmla="*/ 109 w 129"/>
                <a:gd name="T77" fmla="*/ 12 h 129"/>
                <a:gd name="T78" fmla="*/ 117 w 129"/>
                <a:gd name="T79" fmla="*/ 20 h 129"/>
                <a:gd name="T80" fmla="*/ 117 w 129"/>
                <a:gd name="T81" fmla="*/ 26 h 129"/>
                <a:gd name="T82" fmla="*/ 112 w 129"/>
                <a:gd name="T83" fmla="*/ 31 h 129"/>
                <a:gd name="T84" fmla="*/ 112 w 129"/>
                <a:gd name="T85" fmla="*/ 42 h 129"/>
                <a:gd name="T86" fmla="*/ 126 w 129"/>
                <a:gd name="T87" fmla="*/ 29 h 129"/>
                <a:gd name="T88" fmla="*/ 126 w 129"/>
                <a:gd name="T89" fmla="*/ 1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29">
                  <a:moveTo>
                    <a:pt x="109" y="34"/>
                  </a:moveTo>
                  <a:cubicBezTo>
                    <a:pt x="112" y="31"/>
                    <a:pt x="112" y="31"/>
                    <a:pt x="112" y="31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2"/>
                    <a:pt x="107" y="17"/>
                    <a:pt x="101" y="1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5" y="20"/>
                    <a:pt x="95" y="20"/>
                    <a:pt x="95" y="20"/>
                  </a:cubicBezTo>
                  <a:lnTo>
                    <a:pt x="109" y="34"/>
                  </a:lnTo>
                  <a:close/>
                  <a:moveTo>
                    <a:pt x="60" y="92"/>
                  </a:moveTo>
                  <a:cubicBezTo>
                    <a:pt x="25" y="110"/>
                    <a:pt x="25" y="110"/>
                    <a:pt x="25" y="110"/>
                  </a:cubicBezTo>
                  <a:cubicBezTo>
                    <a:pt x="21" y="112"/>
                    <a:pt x="18" y="108"/>
                    <a:pt x="19" y="104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68"/>
                    <a:pt x="37" y="66"/>
                    <a:pt x="38" y="65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5" y="17"/>
                    <a:pt x="0" y="22"/>
                    <a:pt x="0" y="2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5" y="129"/>
                    <a:pt x="11" y="129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7" y="129"/>
                    <a:pt x="112" y="124"/>
                    <a:pt x="112" y="118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63" y="92"/>
                    <a:pt x="61" y="92"/>
                    <a:pt x="60" y="92"/>
                  </a:cubicBezTo>
                  <a:close/>
                  <a:moveTo>
                    <a:pt x="27" y="99"/>
                  </a:moveTo>
                  <a:cubicBezTo>
                    <a:pt x="26" y="101"/>
                    <a:pt x="28" y="103"/>
                    <a:pt x="30" y="102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40" y="78"/>
                    <a:pt x="40" y="78"/>
                    <a:pt x="40" y="78"/>
                  </a:cubicBezTo>
                  <a:lnTo>
                    <a:pt x="27" y="99"/>
                  </a:lnTo>
                  <a:close/>
                  <a:moveTo>
                    <a:pt x="44" y="71"/>
                  </a:moveTo>
                  <a:cubicBezTo>
                    <a:pt x="46" y="72"/>
                    <a:pt x="53" y="80"/>
                    <a:pt x="58" y="85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89" y="26"/>
                    <a:pt x="89" y="26"/>
                    <a:pt x="89" y="26"/>
                  </a:cubicBezTo>
                  <a:lnTo>
                    <a:pt x="44" y="71"/>
                  </a:lnTo>
                  <a:close/>
                  <a:moveTo>
                    <a:pt x="126" y="17"/>
                  </a:moveTo>
                  <a:cubicBezTo>
                    <a:pt x="112" y="3"/>
                    <a:pt x="112" y="3"/>
                    <a:pt x="112" y="3"/>
                  </a:cubicBezTo>
                  <a:cubicBezTo>
                    <a:pt x="108" y="0"/>
                    <a:pt x="103" y="0"/>
                    <a:pt x="100" y="3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5" y="10"/>
                    <a:pt x="107" y="10"/>
                    <a:pt x="109" y="12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9" y="22"/>
                    <a:pt x="119" y="24"/>
                    <a:pt x="117" y="26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9" y="25"/>
                    <a:pt x="129" y="20"/>
                    <a:pt x="126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02456203-51E7-4273-9E33-774AC5955EA7}"/>
              </a:ext>
            </a:extLst>
          </p:cNvPr>
          <p:cNvSpPr txBox="1"/>
          <p:nvPr/>
        </p:nvSpPr>
        <p:spPr>
          <a:xfrm>
            <a:off x="1939029" y="1526818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EDAC5D"/>
                </a:solidFill>
                <a:latin typeface="+mj-ea"/>
                <a:ea typeface="+mj-ea"/>
              </a:rPr>
              <a:t>朱嘉忆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97547B9-4700-4B86-A7AE-EEC066955A18}"/>
              </a:ext>
            </a:extLst>
          </p:cNvPr>
          <p:cNvSpPr txBox="1"/>
          <p:nvPr/>
        </p:nvSpPr>
        <p:spPr>
          <a:xfrm>
            <a:off x="1959666" y="1905293"/>
            <a:ext cx="5282608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产品经理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前端开发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前端单元测试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系统测试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服务器管理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C7C2C87-B754-4BD1-A45E-6708C5911600}"/>
              </a:ext>
            </a:extLst>
          </p:cNvPr>
          <p:cNvSpPr txBox="1"/>
          <p:nvPr/>
        </p:nvSpPr>
        <p:spPr>
          <a:xfrm>
            <a:off x="1939029" y="2945929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唐巍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7A5373C-610F-4FB9-A1D6-648923440547}"/>
              </a:ext>
            </a:extLst>
          </p:cNvPr>
          <p:cNvSpPr txBox="1"/>
          <p:nvPr/>
        </p:nvSpPr>
        <p:spPr>
          <a:xfrm>
            <a:off x="1959667" y="3324404"/>
            <a:ext cx="4119884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前端开发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前端单元测试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系统测试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EEEE3FC-8DD1-4FA2-8972-45FEBE5F3766}"/>
              </a:ext>
            </a:extLst>
          </p:cNvPr>
          <p:cNvSpPr txBox="1"/>
          <p:nvPr/>
        </p:nvSpPr>
        <p:spPr>
          <a:xfrm>
            <a:off x="1939029" y="4365040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雷申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ABE031B-F5C2-49CC-B746-D81F3AF2583F}"/>
              </a:ext>
            </a:extLst>
          </p:cNvPr>
          <p:cNvSpPr txBox="1"/>
          <p:nvPr/>
        </p:nvSpPr>
        <p:spPr>
          <a:xfrm>
            <a:off x="1959667" y="4743515"/>
            <a:ext cx="4119884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后端开发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后端单元测试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接口测试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性能测试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663141C-C53D-414E-B776-AC64E10BAA80}"/>
              </a:ext>
            </a:extLst>
          </p:cNvPr>
          <p:cNvSpPr txBox="1"/>
          <p:nvPr/>
        </p:nvSpPr>
        <p:spPr>
          <a:xfrm>
            <a:off x="1939029" y="5784150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陶仪青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9E21CDF-20FB-473D-ACCC-A56C2F23DAE1}"/>
              </a:ext>
            </a:extLst>
          </p:cNvPr>
          <p:cNvSpPr txBox="1"/>
          <p:nvPr/>
        </p:nvSpPr>
        <p:spPr>
          <a:xfrm>
            <a:off x="1959667" y="6162625"/>
            <a:ext cx="411988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后端开发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后端单元测试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接口测试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性能测试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E9315E-47BB-4BBC-BBA5-3250B63F9ACF}"/>
              </a:ext>
            </a:extLst>
          </p:cNvPr>
          <p:cNvSpPr/>
          <p:nvPr/>
        </p:nvSpPr>
        <p:spPr>
          <a:xfrm>
            <a:off x="7455000" y="1718622"/>
            <a:ext cx="1806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accent3"/>
                </a:solidFill>
              </a:rPr>
              <a:t>√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9D2622B-0D2C-4049-909C-A034791F84C4}"/>
              </a:ext>
            </a:extLst>
          </p:cNvPr>
          <p:cNvSpPr/>
          <p:nvPr/>
        </p:nvSpPr>
        <p:spPr>
          <a:xfrm>
            <a:off x="7454997" y="4444888"/>
            <a:ext cx="1806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accent5"/>
                </a:solidFill>
              </a:rPr>
              <a:t>√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2BA8C2D-1471-4F53-8347-D41DE2BA4D52}"/>
              </a:ext>
            </a:extLst>
          </p:cNvPr>
          <p:cNvSpPr/>
          <p:nvPr/>
        </p:nvSpPr>
        <p:spPr>
          <a:xfrm>
            <a:off x="7454997" y="2954830"/>
            <a:ext cx="1806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√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0AC1AD-E4F4-42DD-8A0B-7B27BF26844D}"/>
              </a:ext>
            </a:extLst>
          </p:cNvPr>
          <p:cNvSpPr/>
          <p:nvPr/>
        </p:nvSpPr>
        <p:spPr>
          <a:xfrm>
            <a:off x="7454997" y="5839459"/>
            <a:ext cx="1806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accent4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099494724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84967" y="2015595"/>
            <a:ext cx="3011708" cy="3011708"/>
            <a:chOff x="8484967" y="2015595"/>
            <a:chExt cx="3011708" cy="301170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9" t="6578" r="10395" b="2679"/>
            <a:stretch>
              <a:fillRect/>
            </a:stretch>
          </p:blipFill>
          <p:spPr>
            <a:xfrm>
              <a:off x="8484967" y="2015595"/>
              <a:ext cx="3011708" cy="3011708"/>
            </a:xfrm>
            <a:custGeom>
              <a:avLst/>
              <a:gdLst>
                <a:gd name="connsiteX0" fmla="*/ 1505854 w 3011708"/>
                <a:gd name="connsiteY0" fmla="*/ 0 h 3011708"/>
                <a:gd name="connsiteX1" fmla="*/ 3011708 w 3011708"/>
                <a:gd name="connsiteY1" fmla="*/ 0 h 3011708"/>
                <a:gd name="connsiteX2" fmla="*/ 3011708 w 3011708"/>
                <a:gd name="connsiteY2" fmla="*/ 1505854 h 3011708"/>
                <a:gd name="connsiteX3" fmla="*/ 1505854 w 3011708"/>
                <a:gd name="connsiteY3" fmla="*/ 3011708 h 3011708"/>
                <a:gd name="connsiteX4" fmla="*/ 0 w 3011708"/>
                <a:gd name="connsiteY4" fmla="*/ 1505854 h 3011708"/>
                <a:gd name="connsiteX5" fmla="*/ 1505854 w 3011708"/>
                <a:gd name="connsiteY5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1708" h="3011708">
                  <a:moveTo>
                    <a:pt x="1505854" y="0"/>
                  </a:moveTo>
                  <a:lnTo>
                    <a:pt x="3011708" y="0"/>
                  </a:lnTo>
                  <a:lnTo>
                    <a:pt x="3011708" y="1505854"/>
                  </a:lnTo>
                  <a:cubicBezTo>
                    <a:pt x="3011708" y="2337514"/>
                    <a:pt x="2337514" y="3011708"/>
                    <a:pt x="1505854" y="3011708"/>
                  </a:cubicBezTo>
                  <a:cubicBezTo>
                    <a:pt x="674194" y="3011708"/>
                    <a:pt x="0" y="2337514"/>
                    <a:pt x="0" y="1505854"/>
                  </a:cubicBezTo>
                  <a:cubicBezTo>
                    <a:pt x="0" y="674194"/>
                    <a:pt x="674194" y="0"/>
                    <a:pt x="1505854" y="0"/>
                  </a:cubicBezTo>
                  <a:close/>
                </a:path>
              </a:pathLst>
            </a:cu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/>
            <a:srcRect t="4570" r="27812" b="21587"/>
            <a:stretch>
              <a:fillRect/>
            </a:stretch>
          </p:blipFill>
          <p:spPr>
            <a:xfrm>
              <a:off x="9415025" y="2015595"/>
              <a:ext cx="2081650" cy="3011708"/>
            </a:xfrm>
            <a:custGeom>
              <a:avLst/>
              <a:gdLst>
                <a:gd name="connsiteX0" fmla="*/ 575796 w 2081650"/>
                <a:gd name="connsiteY0" fmla="*/ 0 h 3011708"/>
                <a:gd name="connsiteX1" fmla="*/ 2081650 w 2081650"/>
                <a:gd name="connsiteY1" fmla="*/ 0 h 3011708"/>
                <a:gd name="connsiteX2" fmla="*/ 2081650 w 2081650"/>
                <a:gd name="connsiteY2" fmla="*/ 1505854 h 3011708"/>
                <a:gd name="connsiteX3" fmla="*/ 575796 w 2081650"/>
                <a:gd name="connsiteY3" fmla="*/ 3011708 h 3011708"/>
                <a:gd name="connsiteX4" fmla="*/ 128001 w 2081650"/>
                <a:gd name="connsiteY4" fmla="*/ 2944008 h 3011708"/>
                <a:gd name="connsiteX5" fmla="*/ 0 w 2081650"/>
                <a:gd name="connsiteY5" fmla="*/ 2897159 h 3011708"/>
                <a:gd name="connsiteX6" fmla="*/ 0 w 2081650"/>
                <a:gd name="connsiteY6" fmla="*/ 114549 h 3011708"/>
                <a:gd name="connsiteX7" fmla="*/ 128001 w 2081650"/>
                <a:gd name="connsiteY7" fmla="*/ 67700 h 3011708"/>
                <a:gd name="connsiteX8" fmla="*/ 575796 w 2081650"/>
                <a:gd name="connsiteY8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1650" h="3011708">
                  <a:moveTo>
                    <a:pt x="575796" y="0"/>
                  </a:moveTo>
                  <a:lnTo>
                    <a:pt x="2081650" y="0"/>
                  </a:lnTo>
                  <a:lnTo>
                    <a:pt x="2081650" y="1505854"/>
                  </a:lnTo>
                  <a:cubicBezTo>
                    <a:pt x="2081650" y="2337514"/>
                    <a:pt x="1407456" y="3011708"/>
                    <a:pt x="575796" y="3011708"/>
                  </a:cubicBezTo>
                  <a:cubicBezTo>
                    <a:pt x="419860" y="3011708"/>
                    <a:pt x="269459" y="2988006"/>
                    <a:pt x="128001" y="2944008"/>
                  </a:cubicBezTo>
                  <a:lnTo>
                    <a:pt x="0" y="2897159"/>
                  </a:lnTo>
                  <a:lnTo>
                    <a:pt x="0" y="114549"/>
                  </a:lnTo>
                  <a:lnTo>
                    <a:pt x="128001" y="67700"/>
                  </a:lnTo>
                  <a:cubicBezTo>
                    <a:pt x="269459" y="23702"/>
                    <a:pt x="419860" y="0"/>
                    <a:pt x="575796" y="0"/>
                  </a:cubicBezTo>
                  <a:close/>
                </a:path>
              </a:pathLst>
            </a:custGeom>
          </p:spPr>
        </p:pic>
      </p:grpSp>
      <p:sp>
        <p:nvSpPr>
          <p:cNvPr id="18" name="文本框 17"/>
          <p:cNvSpPr txBox="1"/>
          <p:nvPr/>
        </p:nvSpPr>
        <p:spPr>
          <a:xfrm>
            <a:off x="3814091" y="2690452"/>
            <a:ext cx="449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4"/>
                </a:solidFill>
                <a:latin typeface="+mj-ea"/>
                <a:ea typeface="+mj-ea"/>
              </a:rPr>
              <a:t>性能测试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28" name="矩形 2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4F6F7AC-1F40-4706-806A-4F6B7A5F92D5}"/>
              </a:ext>
            </a:extLst>
          </p:cNvPr>
          <p:cNvSpPr txBox="1"/>
          <p:nvPr/>
        </p:nvSpPr>
        <p:spPr>
          <a:xfrm>
            <a:off x="2560470" y="3544017"/>
            <a:ext cx="578125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----by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雷申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10160760109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8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45095" y="1376207"/>
            <a:ext cx="240737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EDAC5D"/>
                </a:solidFill>
                <a:latin typeface="+mj-ea"/>
                <a:ea typeface="+mj-ea"/>
              </a:rPr>
              <a:t>独立场景</a:t>
            </a:r>
            <a:endParaRPr lang="en-US" altLang="zh-CN" sz="2400" b="1" dirty="0">
              <a:solidFill>
                <a:srgbClr val="EDAC5D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EDAC5D"/>
                </a:solidFill>
                <a:latin typeface="+mj-ea"/>
                <a:ea typeface="+mj-ea"/>
              </a:rPr>
              <a:t>混合场景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976719" y="540170"/>
              <a:ext cx="2940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800" dirty="0"/>
                <a:t>测试场景设计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42B4753-15B1-4753-98D5-83DD7CAC6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"/>
          <a:stretch/>
        </p:blipFill>
        <p:spPr>
          <a:xfrm>
            <a:off x="4006893" y="1309844"/>
            <a:ext cx="6619875" cy="12014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D6FBD8-0A77-4EB4-B8D3-4F540A9AD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"/>
          <a:stretch/>
        </p:blipFill>
        <p:spPr>
          <a:xfrm>
            <a:off x="4006893" y="3153549"/>
            <a:ext cx="6606287" cy="22288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29948A7-EF22-41E1-AF4E-098C5110CA8D}"/>
              </a:ext>
            </a:extLst>
          </p:cNvPr>
          <p:cNvSpPr txBox="1"/>
          <p:nvPr/>
        </p:nvSpPr>
        <p:spPr>
          <a:xfrm>
            <a:off x="6513183" y="2650515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F3158"/>
                </a:solidFill>
              </a:rPr>
              <a:t>图</a:t>
            </a:r>
            <a:r>
              <a:rPr lang="en-US" altLang="zh-CN" sz="1400" dirty="0">
                <a:solidFill>
                  <a:srgbClr val="5F3158"/>
                </a:solidFill>
              </a:rPr>
              <a:t>1 </a:t>
            </a:r>
            <a:r>
              <a:rPr lang="zh-CN" altLang="en-US" sz="1400" dirty="0">
                <a:solidFill>
                  <a:srgbClr val="5F3158"/>
                </a:solidFill>
              </a:rPr>
              <a:t>场景通过标准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B02B213-2C43-405E-BBA7-35E236D27820}"/>
              </a:ext>
            </a:extLst>
          </p:cNvPr>
          <p:cNvSpPr txBox="1"/>
          <p:nvPr/>
        </p:nvSpPr>
        <p:spPr>
          <a:xfrm>
            <a:off x="6513183" y="5521653"/>
            <a:ext cx="2202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F3158"/>
                </a:solidFill>
              </a:rPr>
              <a:t>图</a:t>
            </a:r>
            <a:r>
              <a:rPr lang="en-US" altLang="zh-CN" sz="1400" dirty="0">
                <a:solidFill>
                  <a:srgbClr val="5F3158"/>
                </a:solidFill>
              </a:rPr>
              <a:t>3 </a:t>
            </a:r>
            <a:r>
              <a:rPr lang="zh-CN" altLang="en-US" sz="1400" dirty="0">
                <a:solidFill>
                  <a:srgbClr val="5F3158"/>
                </a:solidFill>
              </a:rPr>
              <a:t>混合场景设计（</a:t>
            </a:r>
            <a:r>
              <a:rPr lang="en-US" altLang="zh-CN" sz="1400" dirty="0">
                <a:solidFill>
                  <a:srgbClr val="5F3158"/>
                </a:solidFill>
              </a:rPr>
              <a:t>5</a:t>
            </a:r>
            <a:r>
              <a:rPr lang="zh-CN" altLang="en-US" sz="1400" dirty="0">
                <a:solidFill>
                  <a:srgbClr val="5F3158"/>
                </a:solidFill>
              </a:rPr>
              <a:t>个）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50D2E7A-D16D-4586-A624-0A3AF255F240}"/>
              </a:ext>
            </a:extLst>
          </p:cNvPr>
          <p:cNvSpPr txBox="1"/>
          <p:nvPr/>
        </p:nvSpPr>
        <p:spPr>
          <a:xfrm>
            <a:off x="1249624" y="5595032"/>
            <a:ext cx="2202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F3158"/>
                </a:solidFill>
              </a:rPr>
              <a:t>图</a:t>
            </a:r>
            <a:r>
              <a:rPr lang="en-US" altLang="zh-CN" sz="1400" dirty="0">
                <a:solidFill>
                  <a:srgbClr val="5F3158"/>
                </a:solidFill>
              </a:rPr>
              <a:t>2 </a:t>
            </a:r>
            <a:r>
              <a:rPr lang="zh-CN" altLang="en-US" sz="1400" dirty="0">
                <a:solidFill>
                  <a:srgbClr val="5F3158"/>
                </a:solidFill>
              </a:rPr>
              <a:t>独立场景设计（</a:t>
            </a:r>
            <a:r>
              <a:rPr lang="en-US" altLang="zh-CN" sz="1400" dirty="0">
                <a:solidFill>
                  <a:srgbClr val="5F3158"/>
                </a:solidFill>
              </a:rPr>
              <a:t>8</a:t>
            </a:r>
            <a:r>
              <a:rPr lang="zh-CN" altLang="en-US" sz="1400" dirty="0">
                <a:solidFill>
                  <a:srgbClr val="5F3158"/>
                </a:solidFill>
              </a:rPr>
              <a:t>个）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171300-08B7-4132-992F-492836B7E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624" y="2630673"/>
            <a:ext cx="2140060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01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578" y="429105"/>
            <a:ext cx="12197154" cy="670130"/>
            <a:chOff x="0" y="395652"/>
            <a:chExt cx="12197154" cy="670130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977158" y="477931"/>
              <a:ext cx="2740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800" dirty="0"/>
                <a:t>性能测试工具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F0ED4B66-D30B-4097-BA8F-99598D2104F6}"/>
              </a:ext>
            </a:extLst>
          </p:cNvPr>
          <p:cNvSpPr txBox="1"/>
          <p:nvPr/>
        </p:nvSpPr>
        <p:spPr>
          <a:xfrm>
            <a:off x="305328" y="1595294"/>
            <a:ext cx="3533242" cy="3412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68BAAA"/>
                </a:solidFill>
              </a:rPr>
              <a:t>Locust 0.13.5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68BAAA"/>
                </a:solidFill>
              </a:rPr>
              <a:t>使用</a:t>
            </a:r>
            <a:r>
              <a:rPr lang="en-US" altLang="zh-CN" sz="2400" b="1" dirty="0">
                <a:solidFill>
                  <a:srgbClr val="68BAAA"/>
                </a:solidFill>
              </a:rPr>
              <a:t>python 3</a:t>
            </a:r>
            <a:r>
              <a:rPr lang="zh-CN" altLang="en-US" sz="2400" b="1" dirty="0">
                <a:solidFill>
                  <a:srgbClr val="68BAAA"/>
                </a:solidFill>
              </a:rPr>
              <a:t>开发脚本</a:t>
            </a:r>
            <a:endParaRPr lang="en-US" altLang="zh-CN" sz="2400" b="1" dirty="0">
              <a:solidFill>
                <a:srgbClr val="68BAAA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68BAAA"/>
                </a:solidFill>
              </a:rPr>
              <a:t>共编写了</a:t>
            </a:r>
            <a:r>
              <a:rPr lang="en-US" altLang="zh-CN" sz="2400" b="1" dirty="0">
                <a:solidFill>
                  <a:srgbClr val="68BAAA"/>
                </a:solidFill>
              </a:rPr>
              <a:t>5</a:t>
            </a:r>
            <a:r>
              <a:rPr lang="zh-CN" altLang="en-US" sz="2400" b="1" dirty="0">
                <a:solidFill>
                  <a:srgbClr val="68BAAA"/>
                </a:solidFill>
              </a:rPr>
              <a:t>个混合场景脚本、</a:t>
            </a:r>
            <a:r>
              <a:rPr lang="en-US" altLang="zh-CN" sz="2400" b="1" dirty="0">
                <a:solidFill>
                  <a:srgbClr val="68BAAA"/>
                </a:solidFill>
              </a:rPr>
              <a:t>22</a:t>
            </a:r>
            <a:r>
              <a:rPr lang="zh-CN" altLang="en-US" sz="2400" b="1" dirty="0">
                <a:solidFill>
                  <a:srgbClr val="68BAAA"/>
                </a:solidFill>
              </a:rPr>
              <a:t>个独立场景脚本，最终执行了</a:t>
            </a:r>
            <a:r>
              <a:rPr lang="en-US" altLang="zh-CN" sz="2400" b="1" dirty="0">
                <a:solidFill>
                  <a:srgbClr val="68BAAA"/>
                </a:solidFill>
              </a:rPr>
              <a:t>5</a:t>
            </a:r>
            <a:r>
              <a:rPr lang="zh-CN" altLang="en-US" sz="2400" b="1" dirty="0">
                <a:solidFill>
                  <a:srgbClr val="68BAAA"/>
                </a:solidFill>
              </a:rPr>
              <a:t>个混合场景测试、</a:t>
            </a:r>
            <a:r>
              <a:rPr lang="en-US" altLang="zh-CN" sz="2400" b="1" dirty="0">
                <a:solidFill>
                  <a:srgbClr val="68BAAA"/>
                </a:solidFill>
              </a:rPr>
              <a:t>8</a:t>
            </a:r>
            <a:r>
              <a:rPr lang="zh-CN" altLang="en-US" sz="2400" b="1" dirty="0">
                <a:solidFill>
                  <a:srgbClr val="68BAAA"/>
                </a:solidFill>
              </a:rPr>
              <a:t>个独立场景测试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903FFDC-F476-4774-B9BD-6567DAC6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112" y="1723811"/>
            <a:ext cx="2114468" cy="442116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76051F5-1090-4EFB-8BE2-C822C6366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112" y="583920"/>
            <a:ext cx="2125743" cy="1139891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28E5D763-E2F4-4DA8-B511-2380F8C7E99F}"/>
              </a:ext>
            </a:extLst>
          </p:cNvPr>
          <p:cNvSpPr txBox="1"/>
          <p:nvPr/>
        </p:nvSpPr>
        <p:spPr>
          <a:xfrm>
            <a:off x="5073946" y="6274830"/>
            <a:ext cx="5715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F3158"/>
                </a:solidFill>
              </a:rPr>
              <a:t>图</a:t>
            </a:r>
            <a:r>
              <a:rPr lang="en-US" altLang="zh-CN" sz="1400" dirty="0">
                <a:solidFill>
                  <a:srgbClr val="5F3158"/>
                </a:solidFill>
              </a:rPr>
              <a:t>1 </a:t>
            </a:r>
            <a:r>
              <a:rPr lang="zh-CN" altLang="en-US" sz="1400" dirty="0">
                <a:solidFill>
                  <a:srgbClr val="5F3158"/>
                </a:solidFill>
              </a:rPr>
              <a:t>性能测试脚本（一个场景对应了一个脚本）和 </a:t>
            </a:r>
            <a:r>
              <a:rPr lang="en-US" altLang="zh-CN" sz="1400" dirty="0">
                <a:solidFill>
                  <a:srgbClr val="5F3158"/>
                </a:solidFill>
              </a:rPr>
              <a:t>home_test.py </a:t>
            </a:r>
            <a:r>
              <a:rPr lang="zh-CN" altLang="en-US" sz="1400" dirty="0">
                <a:solidFill>
                  <a:srgbClr val="5F3158"/>
                </a:solidFill>
              </a:rPr>
              <a:t>的内容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3D75CB-C3A5-4D47-AF2F-61A5A4D20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580" y="580959"/>
            <a:ext cx="5915432" cy="55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2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996905" y="478235"/>
              <a:ext cx="2920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800" dirty="0"/>
                <a:t>性能测试结果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A1EBD80-E7FE-4BD6-9315-17FC93147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94" y="1236952"/>
            <a:ext cx="5281724" cy="178078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DFE5DDA-36B0-478B-A48F-0988154C69E1}"/>
              </a:ext>
            </a:extLst>
          </p:cNvPr>
          <p:cNvSpPr txBox="1"/>
          <p:nvPr/>
        </p:nvSpPr>
        <p:spPr>
          <a:xfrm>
            <a:off x="2875215" y="3114731"/>
            <a:ext cx="2083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5F3158"/>
                </a:solidFill>
              </a:rPr>
              <a:t>图</a:t>
            </a:r>
            <a:r>
              <a:rPr lang="en-US" altLang="zh-CN" sz="1200" dirty="0">
                <a:solidFill>
                  <a:srgbClr val="5F3158"/>
                </a:solidFill>
              </a:rPr>
              <a:t>1 </a:t>
            </a:r>
            <a:r>
              <a:rPr lang="zh-CN" altLang="en-US" sz="1200" dirty="0">
                <a:solidFill>
                  <a:srgbClr val="5F3158"/>
                </a:solidFill>
              </a:rPr>
              <a:t>混合场景性能测试结果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631337-8018-4C44-87A1-DA33257A907D}"/>
              </a:ext>
            </a:extLst>
          </p:cNvPr>
          <p:cNvSpPr txBox="1"/>
          <p:nvPr/>
        </p:nvSpPr>
        <p:spPr>
          <a:xfrm>
            <a:off x="2935844" y="6178482"/>
            <a:ext cx="2083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5F3158"/>
                </a:solidFill>
              </a:rPr>
              <a:t>图</a:t>
            </a:r>
            <a:r>
              <a:rPr lang="en-US" altLang="zh-CN" sz="1200" dirty="0">
                <a:solidFill>
                  <a:srgbClr val="5F3158"/>
                </a:solidFill>
              </a:rPr>
              <a:t>2 </a:t>
            </a:r>
            <a:r>
              <a:rPr lang="zh-CN" altLang="en-US" sz="1200" dirty="0">
                <a:solidFill>
                  <a:srgbClr val="5F3158"/>
                </a:solidFill>
              </a:rPr>
              <a:t>独立场景性能测试结果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158EC9-2ABB-404E-804C-BF3A4EB8F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94" y="3664797"/>
            <a:ext cx="5614125" cy="24502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B68081-CEF3-4633-9142-44E5C0817D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6" r="21043"/>
          <a:stretch/>
        </p:blipFill>
        <p:spPr>
          <a:xfrm>
            <a:off x="7625593" y="1"/>
            <a:ext cx="4566407" cy="687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613417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996905" y="478235"/>
              <a:ext cx="2920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800" dirty="0"/>
                <a:t>失败场景分析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CD76137-AD9C-4E51-862A-FED22CA84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58"/>
          <a:stretch/>
        </p:blipFill>
        <p:spPr>
          <a:xfrm>
            <a:off x="814276" y="1444267"/>
            <a:ext cx="5253423" cy="396946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D764D4-AFBA-4799-AB70-4B8618B11031}"/>
              </a:ext>
            </a:extLst>
          </p:cNvPr>
          <p:cNvSpPr txBox="1"/>
          <p:nvPr/>
        </p:nvSpPr>
        <p:spPr>
          <a:xfrm>
            <a:off x="1838016" y="5686209"/>
            <a:ext cx="3205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F3158"/>
                </a:solidFill>
              </a:rPr>
              <a:t>图</a:t>
            </a:r>
            <a:r>
              <a:rPr lang="en-US" altLang="zh-CN" sz="1400" dirty="0">
                <a:solidFill>
                  <a:srgbClr val="5F3158"/>
                </a:solidFill>
              </a:rPr>
              <a:t>1 </a:t>
            </a:r>
            <a:r>
              <a:rPr lang="zh-CN" altLang="en-US" sz="1400" dirty="0">
                <a:solidFill>
                  <a:srgbClr val="5F3158"/>
                </a:solidFill>
              </a:rPr>
              <a:t>失败场景：访问首页 的 </a:t>
            </a:r>
            <a:r>
              <a:rPr lang="en-US" altLang="zh-CN" sz="1400" dirty="0">
                <a:solidFill>
                  <a:srgbClr val="5F3158"/>
                </a:solidFill>
              </a:rPr>
              <a:t>locust </a:t>
            </a:r>
            <a:r>
              <a:rPr lang="zh-CN" altLang="en-US" sz="1400" dirty="0">
                <a:solidFill>
                  <a:srgbClr val="5F3158"/>
                </a:solidFill>
              </a:rPr>
              <a:t>报告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5006EE-1FBF-4A5E-8F5B-92CA4A89089D}"/>
              </a:ext>
            </a:extLst>
          </p:cNvPr>
          <p:cNvSpPr txBox="1"/>
          <p:nvPr/>
        </p:nvSpPr>
        <p:spPr>
          <a:xfrm>
            <a:off x="6985110" y="1992004"/>
            <a:ext cx="4274487" cy="2873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92D050"/>
                </a:solidFill>
                <a:latin typeface="+mj-ea"/>
                <a:ea typeface="+mj-ea"/>
              </a:rPr>
              <a:t>失败场景：访问主页</a:t>
            </a:r>
            <a:endParaRPr lang="en-US" altLang="zh-CN" sz="2400" b="1" dirty="0">
              <a:solidFill>
                <a:srgbClr val="92D05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92D050"/>
                </a:solidFill>
                <a:latin typeface="+mj-ea"/>
                <a:ea typeface="+mj-ea"/>
              </a:rPr>
              <a:t>表现：响应时间长；随着并发用户数的增大，失败率上升，在加压到</a:t>
            </a:r>
            <a:r>
              <a:rPr lang="en-US" altLang="zh-CN" sz="2400" b="1" dirty="0">
                <a:solidFill>
                  <a:srgbClr val="92D050"/>
                </a:solidFill>
                <a:latin typeface="+mj-ea"/>
                <a:ea typeface="+mj-ea"/>
              </a:rPr>
              <a:t>200</a:t>
            </a:r>
            <a:r>
              <a:rPr lang="zh-CN" altLang="en-US" sz="2400" b="1" dirty="0">
                <a:solidFill>
                  <a:srgbClr val="92D050"/>
                </a:solidFill>
                <a:latin typeface="+mj-ea"/>
                <a:ea typeface="+mj-ea"/>
              </a:rPr>
              <a:t>个并发用户后失败请求数量剧增</a:t>
            </a:r>
            <a:endParaRPr lang="en-US" altLang="zh-CN" sz="2400" b="1" dirty="0">
              <a:solidFill>
                <a:srgbClr val="92D0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46241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996905" y="478235"/>
              <a:ext cx="2920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800" dirty="0"/>
                <a:t>失败场景分析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7E88CF6-605A-4F46-9F4D-C6F3F4A25E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38" y="1645344"/>
            <a:ext cx="11331600" cy="280506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1188C2E-5B4B-466B-B778-463AFD68E285}"/>
              </a:ext>
            </a:extLst>
          </p:cNvPr>
          <p:cNvSpPr txBox="1"/>
          <p:nvPr/>
        </p:nvSpPr>
        <p:spPr>
          <a:xfrm>
            <a:off x="5196736" y="4637087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F3158"/>
                </a:solidFill>
              </a:rPr>
              <a:t>图</a:t>
            </a:r>
            <a:r>
              <a:rPr lang="en-US" altLang="zh-CN" sz="1400" dirty="0">
                <a:solidFill>
                  <a:srgbClr val="5F3158"/>
                </a:solidFill>
              </a:rPr>
              <a:t>1 </a:t>
            </a:r>
            <a:r>
              <a:rPr lang="zh-CN" altLang="en-US" sz="1400" dirty="0">
                <a:solidFill>
                  <a:srgbClr val="5F3158"/>
                </a:solidFill>
              </a:rPr>
              <a:t>服务器带宽监控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D4D97E2-BA74-4EA4-A212-387C76A57441}"/>
              </a:ext>
            </a:extLst>
          </p:cNvPr>
          <p:cNvSpPr/>
          <p:nvPr/>
        </p:nvSpPr>
        <p:spPr>
          <a:xfrm>
            <a:off x="8675649" y="1586896"/>
            <a:ext cx="1048214" cy="7522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011382-5301-478F-B066-76029892B8B1}"/>
              </a:ext>
            </a:extLst>
          </p:cNvPr>
          <p:cNvSpPr txBox="1"/>
          <p:nvPr/>
        </p:nvSpPr>
        <p:spPr>
          <a:xfrm>
            <a:off x="6926075" y="12175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接近服务器最大带宽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A8185A-CE5C-4740-8411-C1F7B6801477}"/>
              </a:ext>
            </a:extLst>
          </p:cNvPr>
          <p:cNvSpPr txBox="1"/>
          <p:nvPr/>
        </p:nvSpPr>
        <p:spPr>
          <a:xfrm>
            <a:off x="814276" y="4790975"/>
            <a:ext cx="58592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b="1" dirty="0">
                <a:solidFill>
                  <a:srgbClr val="92D050"/>
                </a:solidFill>
              </a:rPr>
              <a:t>改进建议：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b="1" dirty="0">
                <a:solidFill>
                  <a:srgbClr val="92D050"/>
                </a:solidFill>
              </a:rPr>
              <a:t>租用配置更好的服务器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b="1" dirty="0">
                <a:solidFill>
                  <a:srgbClr val="92D050"/>
                </a:solidFill>
              </a:rPr>
              <a:t>将图片数据与文字数据分开加载，增进用户体验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311744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996905" y="478235"/>
              <a:ext cx="4452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800" dirty="0"/>
                <a:t>发现的缺陷（已解决）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9D55E3C-6188-402D-9316-BA0892BD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1001455"/>
            <a:ext cx="7599622" cy="567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26683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996905" y="478235"/>
              <a:ext cx="4452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800" dirty="0"/>
                <a:t>发现的缺陷（未解决）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BEC7EE2-949C-45A4-AEC3-A3A7D52E5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82" y="2479893"/>
            <a:ext cx="9429819" cy="233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53485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996905" y="478235"/>
              <a:ext cx="2920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800" dirty="0"/>
                <a:t>项目亮点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9172287-7CD9-4C21-8A0B-BED7302E2450}"/>
              </a:ext>
            </a:extLst>
          </p:cNvPr>
          <p:cNvSpPr txBox="1"/>
          <p:nvPr/>
        </p:nvSpPr>
        <p:spPr>
          <a:xfrm>
            <a:off x="1241522" y="1802965"/>
            <a:ext cx="8698840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25000"/>
                  </a:schemeClr>
                </a:solidFill>
              </a:rPr>
              <a:t>服务器部署</a:t>
            </a:r>
            <a:endParaRPr lang="en-US" altLang="zh-CN" dirty="0">
              <a:solidFill>
                <a:schemeClr val="tx1">
                  <a:lumMod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25000"/>
                  </a:schemeClr>
                </a:solidFill>
              </a:rPr>
              <a:t>前端单元测试</a:t>
            </a:r>
            <a:endParaRPr lang="en-US" altLang="zh-CN" dirty="0">
              <a:solidFill>
                <a:schemeClr val="tx1">
                  <a:lumMod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两种系统测试方法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前端页面访问限制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待测因素多样性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完备的自动化测试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前端加载动画</a:t>
            </a:r>
            <a:endParaRPr lang="en-US" altLang="zh-CN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449452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996905" y="478235"/>
              <a:ext cx="2920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800" dirty="0"/>
                <a:t>项目总结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9172287-7CD9-4C21-8A0B-BED7302E2450}"/>
              </a:ext>
            </a:extLst>
          </p:cNvPr>
          <p:cNvSpPr txBox="1"/>
          <p:nvPr/>
        </p:nvSpPr>
        <p:spPr>
          <a:xfrm>
            <a:off x="814276" y="1322963"/>
            <a:ext cx="8698840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25000"/>
                  </a:schemeClr>
                </a:solidFill>
              </a:rPr>
              <a:t>全新配置项目，学习</a:t>
            </a:r>
            <a:r>
              <a:rPr lang="en-US" altLang="zh-CN" dirty="0">
                <a:solidFill>
                  <a:schemeClr val="tx1">
                    <a:lumMod val="25000"/>
                  </a:schemeClr>
                </a:solidFill>
              </a:rPr>
              <a:t>Vue</a:t>
            </a:r>
            <a:r>
              <a:rPr lang="zh-CN" altLang="en-US" dirty="0">
                <a:solidFill>
                  <a:schemeClr val="tx1">
                    <a:lumMod val="25000"/>
                  </a:schemeClr>
                </a:solidFill>
              </a:rPr>
              <a:t>和</a:t>
            </a:r>
            <a:r>
              <a:rPr lang="en-US" altLang="zh-CN" dirty="0" err="1">
                <a:solidFill>
                  <a:schemeClr val="tx1">
                    <a:lumMod val="25000"/>
                  </a:schemeClr>
                </a:solidFill>
              </a:rPr>
              <a:t>SpringBoot</a:t>
            </a:r>
            <a:r>
              <a:rPr lang="zh-CN" altLang="en-US" dirty="0">
                <a:solidFill>
                  <a:schemeClr val="tx1">
                    <a:lumMod val="25000"/>
                  </a:schemeClr>
                </a:solidFill>
              </a:rPr>
              <a:t>在大项目下的配置，对前后端分离有了深刻的认识。</a:t>
            </a:r>
            <a:endParaRPr lang="en-US" altLang="zh-CN" dirty="0">
              <a:solidFill>
                <a:schemeClr val="tx1">
                  <a:lumMod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25000"/>
                  </a:schemeClr>
                </a:solidFill>
              </a:rPr>
              <a:t>对一个项目的业务的测试流程有了较为完整的体验，了解了测试对于一个产品</a:t>
            </a:r>
            <a:r>
              <a:rPr lang="zh-CN" altLang="en-US" dirty="0">
                <a:solidFill>
                  <a:schemeClr val="bg2"/>
                </a:solidFill>
              </a:rPr>
              <a:t>开发的重要性。明白了测试的繁杂、困难及必要。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体会到了本地开发与真实场景下的不同，实际业务过程中会遇到很多突发情况及不可控的因素 。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25000"/>
                  </a:schemeClr>
                </a:solidFill>
              </a:rPr>
              <a:t>数据较大时需要考虑很多不同的因素，会在少量数据时无法发现。</a:t>
            </a:r>
            <a:endParaRPr lang="en-US" altLang="zh-CN" dirty="0">
              <a:solidFill>
                <a:schemeClr val="tx1">
                  <a:lumMod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25000"/>
                  </a:schemeClr>
                </a:solidFill>
              </a:rPr>
              <a:t>开发和测试相辅相成，因此很有需要迭代开发。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0263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461BF5FA-BBFC-4163-BE26-371C2B7A3601}"/>
              </a:ext>
            </a:extLst>
          </p:cNvPr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5147C94-6CA4-4E18-B4E3-F6C05CA754F1}"/>
                </a:ext>
              </a:extLst>
            </p:cNvPr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944C552-455C-4FC2-BF63-2ABB1785353D}"/>
                  </a:ext>
                </a:extLst>
              </p:cNvPr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CDE001B-66F7-41FB-AF56-A2D2C2B89AB8}"/>
                  </a:ext>
                </a:extLst>
              </p:cNvPr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3E93B58-FA91-46F9-9D7B-FFA893E50595}"/>
                  </a:ext>
                </a:extLst>
              </p:cNvPr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0F8C259-267B-44E5-B2D4-13E1E6582BC8}"/>
                  </a:ext>
                </a:extLst>
              </p:cNvPr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F4BD4D4-40D4-4D12-965C-CB8E1DAF8CCA}"/>
                </a:ext>
              </a:extLst>
            </p:cNvPr>
            <p:cNvSpPr txBox="1"/>
            <p:nvPr/>
          </p:nvSpPr>
          <p:spPr>
            <a:xfrm>
              <a:off x="814276" y="508000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功能需求分析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CF55371-FADE-40FC-86D7-916A56C92883}"/>
                </a:ext>
              </a:extLst>
            </p:cNvPr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9E9D25D-816C-4540-9CE6-6BD338EE9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88" y="1190653"/>
            <a:ext cx="8221513" cy="53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01540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831451" y="3047116"/>
            <a:ext cx="252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2"/>
                </a:solidFill>
                <a:latin typeface="+mj-ea"/>
                <a:ea typeface="+mj-ea"/>
              </a:rPr>
              <a:t>Q&amp;A</a:t>
            </a:r>
            <a:endParaRPr lang="zh-CN" altLang="en-US" sz="36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24619" y="3801545"/>
            <a:ext cx="3742761" cy="541877"/>
            <a:chOff x="5512406" y="946363"/>
            <a:chExt cx="1625132" cy="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512406" y="946363"/>
              <a:ext cx="406283" cy="0"/>
            </a:xfrm>
            <a:prstGeom prst="line">
              <a:avLst/>
            </a:prstGeom>
            <a:ln w="476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918689" y="946363"/>
              <a:ext cx="406283" cy="0"/>
            </a:xfrm>
            <a:prstGeom prst="line">
              <a:avLst/>
            </a:prstGeom>
            <a:ln w="476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324972" y="946363"/>
              <a:ext cx="406283" cy="0"/>
            </a:xfrm>
            <a:prstGeom prst="line">
              <a:avLst/>
            </a:prstGeom>
            <a:ln w="476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731255" y="946363"/>
              <a:ext cx="406283" cy="0"/>
            </a:xfrm>
            <a:prstGeom prst="line">
              <a:avLst/>
            </a:prstGeom>
            <a:ln w="476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3222647"/>
      </p:ext>
    </p:extLst>
  </p:cSld>
  <p:clrMapOvr>
    <a:masterClrMapping/>
  </p:clrMapOvr>
  <p:transition spd="med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10497" y="2824601"/>
            <a:ext cx="4200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tx1">
                    <a:lumMod val="50000"/>
                  </a:schemeClr>
                </a:solidFill>
                <a:latin typeface="+mj-lt"/>
                <a:ea typeface="方正清刻本悦宋简体" panose="02000000000000000000" pitchFamily="2" charset="-122"/>
              </a:rPr>
              <a:t>谢谢观看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0" y="2963148"/>
            <a:ext cx="6039098" cy="931705"/>
            <a:chOff x="-23530" y="2881356"/>
            <a:chExt cx="3348000" cy="931705"/>
          </a:xfrm>
        </p:grpSpPr>
        <p:sp>
          <p:nvSpPr>
            <p:cNvPr id="36" name="矩形 3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 rot="16200000">
            <a:off x="6898280" y="2921997"/>
            <a:ext cx="6775703" cy="931705"/>
            <a:chOff x="-23530" y="2881356"/>
            <a:chExt cx="3348000" cy="931705"/>
          </a:xfrm>
        </p:grpSpPr>
        <p:sp>
          <p:nvSpPr>
            <p:cNvPr id="46" name="矩形 4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595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461BF5FA-BBFC-4163-BE26-371C2B7A3601}"/>
              </a:ext>
            </a:extLst>
          </p:cNvPr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5147C94-6CA4-4E18-B4E3-F6C05CA754F1}"/>
                </a:ext>
              </a:extLst>
            </p:cNvPr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944C552-455C-4FC2-BF63-2ABB1785353D}"/>
                  </a:ext>
                </a:extLst>
              </p:cNvPr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CDE001B-66F7-41FB-AF56-A2D2C2B89AB8}"/>
                  </a:ext>
                </a:extLst>
              </p:cNvPr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3E93B58-FA91-46F9-9D7B-FFA893E50595}"/>
                  </a:ext>
                </a:extLst>
              </p:cNvPr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0F8C259-267B-44E5-B2D4-13E1E6582BC8}"/>
                  </a:ext>
                </a:extLst>
              </p:cNvPr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F4BD4D4-40D4-4D12-965C-CB8E1DAF8CCA}"/>
                </a:ext>
              </a:extLst>
            </p:cNvPr>
            <p:cNvSpPr txBox="1"/>
            <p:nvPr/>
          </p:nvSpPr>
          <p:spPr>
            <a:xfrm>
              <a:off x="814276" y="478839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功能需求分析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CF55371-FADE-40FC-86D7-916A56C92883}"/>
                </a:ext>
              </a:extLst>
            </p:cNvPr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BA7C252-7EFD-4AD7-AB4A-0ED9D7929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77" y="1226609"/>
            <a:ext cx="8913997" cy="522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218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461BF5FA-BBFC-4163-BE26-371C2B7A3601}"/>
              </a:ext>
            </a:extLst>
          </p:cNvPr>
          <p:cNvGrpSpPr/>
          <p:nvPr/>
        </p:nvGrpSpPr>
        <p:grpSpPr>
          <a:xfrm>
            <a:off x="0" y="395652"/>
            <a:ext cx="12197154" cy="670130"/>
            <a:chOff x="0" y="395652"/>
            <a:chExt cx="12197154" cy="67013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5147C94-6CA4-4E18-B4E3-F6C05CA754F1}"/>
                </a:ext>
              </a:extLst>
            </p:cNvPr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944C552-455C-4FC2-BF63-2ABB1785353D}"/>
                  </a:ext>
                </a:extLst>
              </p:cNvPr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CDE001B-66F7-41FB-AF56-A2D2C2B89AB8}"/>
                  </a:ext>
                </a:extLst>
              </p:cNvPr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3E93B58-FA91-46F9-9D7B-FFA893E50595}"/>
                  </a:ext>
                </a:extLst>
              </p:cNvPr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0F8C259-267B-44E5-B2D4-13E1E6582BC8}"/>
                  </a:ext>
                </a:extLst>
              </p:cNvPr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F4BD4D4-40D4-4D12-965C-CB8E1DAF8CCA}"/>
                </a:ext>
              </a:extLst>
            </p:cNvPr>
            <p:cNvSpPr txBox="1"/>
            <p:nvPr/>
          </p:nvSpPr>
          <p:spPr>
            <a:xfrm>
              <a:off x="814276" y="473331"/>
              <a:ext cx="215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dirty="0"/>
                <a:t>迭代开发周期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CF55371-FADE-40FC-86D7-916A56C92883}"/>
                </a:ext>
              </a:extLst>
            </p:cNvPr>
            <p:cNvSpPr/>
            <p:nvPr/>
          </p:nvSpPr>
          <p:spPr>
            <a:xfrm>
              <a:off x="3917154" y="907007"/>
              <a:ext cx="8280000" cy="360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96EF1FC-8628-4AC5-A43F-9CAC5D69C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704" y="1255833"/>
            <a:ext cx="7348591" cy="29718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D47B7C-3247-4E3D-BECD-3C9880053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060" y="4393533"/>
            <a:ext cx="7159877" cy="18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068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831451" y="2693548"/>
            <a:ext cx="252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/>
                </a:solidFill>
                <a:latin typeface="+mj-ea"/>
                <a:ea typeface="+mj-ea"/>
              </a:rPr>
              <a:t>项目演示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113818" y="3339880"/>
            <a:ext cx="1964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Demo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24619" y="3801545"/>
            <a:ext cx="3742761" cy="541877"/>
            <a:chOff x="5512406" y="946363"/>
            <a:chExt cx="1625132" cy="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512406" y="946363"/>
              <a:ext cx="406283" cy="0"/>
            </a:xfrm>
            <a:prstGeom prst="line">
              <a:avLst/>
            </a:prstGeom>
            <a:ln w="476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918689" y="946363"/>
              <a:ext cx="406283" cy="0"/>
            </a:xfrm>
            <a:prstGeom prst="line">
              <a:avLst/>
            </a:prstGeom>
            <a:ln w="476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324972" y="946363"/>
              <a:ext cx="406283" cy="0"/>
            </a:xfrm>
            <a:prstGeom prst="line">
              <a:avLst/>
            </a:prstGeom>
            <a:ln w="476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731255" y="946363"/>
              <a:ext cx="406283" cy="0"/>
            </a:xfrm>
            <a:prstGeom prst="line">
              <a:avLst/>
            </a:prstGeom>
            <a:ln w="476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876978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8" name="矩形 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243760" y="1469472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7C17F"/>
                </a:solidFill>
                <a:latin typeface="+mj-ea"/>
                <a:ea typeface="+mj-ea"/>
              </a:rPr>
              <a:t>单元测试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249678" y="2795964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D1758E"/>
                </a:solidFill>
                <a:latin typeface="+mj-ea"/>
                <a:ea typeface="+mj-ea"/>
              </a:rPr>
              <a:t>接口测试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255596" y="4122456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8F608A"/>
                </a:solidFill>
                <a:latin typeface="+mj-ea"/>
                <a:ea typeface="+mj-ea"/>
              </a:rPr>
              <a:t>系统功能测试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261514" y="5448947"/>
            <a:ext cx="240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55B2A0"/>
                </a:solidFill>
                <a:latin typeface="+mj-ea"/>
                <a:ea typeface="+mj-ea"/>
              </a:rPr>
              <a:t>性能测试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9757400" y="2810523"/>
            <a:ext cx="773643" cy="773645"/>
            <a:chOff x="9757400" y="2810523"/>
            <a:chExt cx="773643" cy="773645"/>
          </a:xfrm>
        </p:grpSpPr>
        <p:sp>
          <p:nvSpPr>
            <p:cNvPr id="60" name="泪滴形 59"/>
            <p:cNvSpPr/>
            <p:nvPr/>
          </p:nvSpPr>
          <p:spPr>
            <a:xfrm>
              <a:off x="9757400" y="2810523"/>
              <a:ext cx="773643" cy="773643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" cstate="print"/>
            <a:srcRect r="15712" b="16961"/>
            <a:stretch>
              <a:fillRect/>
            </a:stretch>
          </p:blipFill>
          <p:spPr>
            <a:xfrm>
              <a:off x="9827047" y="2834919"/>
              <a:ext cx="703996" cy="749249"/>
            </a:xfrm>
            <a:custGeom>
              <a:avLst/>
              <a:gdLst>
                <a:gd name="connsiteX0" fmla="*/ 185946 w 703996"/>
                <a:gd name="connsiteY0" fmla="*/ 0 h 749249"/>
                <a:gd name="connsiteX1" fmla="*/ 703996 w 703996"/>
                <a:gd name="connsiteY1" fmla="*/ 0 h 749249"/>
                <a:gd name="connsiteX2" fmla="*/ 703996 w 703996"/>
                <a:gd name="connsiteY2" fmla="*/ 362427 h 749249"/>
                <a:gd name="connsiteX3" fmla="*/ 317174 w 703996"/>
                <a:gd name="connsiteY3" fmla="*/ 749249 h 749249"/>
                <a:gd name="connsiteX4" fmla="*/ 43650 w 703996"/>
                <a:gd name="connsiteY4" fmla="*/ 635952 h 749249"/>
                <a:gd name="connsiteX5" fmla="*/ 0 w 703996"/>
                <a:gd name="connsiteY5" fmla="*/ 583048 h 749249"/>
                <a:gd name="connsiteX6" fmla="*/ 0 w 703996"/>
                <a:gd name="connsiteY6" fmla="*/ 141808 h 749249"/>
                <a:gd name="connsiteX7" fmla="*/ 43651 w 703996"/>
                <a:gd name="connsiteY7" fmla="*/ 88903 h 749249"/>
                <a:gd name="connsiteX8" fmla="*/ 166606 w 703996"/>
                <a:gd name="connsiteY8" fmla="*/ 6004 h 74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3996" h="749249">
                  <a:moveTo>
                    <a:pt x="185946" y="0"/>
                  </a:moveTo>
                  <a:lnTo>
                    <a:pt x="703996" y="0"/>
                  </a:lnTo>
                  <a:lnTo>
                    <a:pt x="703996" y="362427"/>
                  </a:lnTo>
                  <a:cubicBezTo>
                    <a:pt x="703996" y="576063"/>
                    <a:pt x="530810" y="749249"/>
                    <a:pt x="317174" y="749249"/>
                  </a:cubicBezTo>
                  <a:cubicBezTo>
                    <a:pt x="210356" y="749249"/>
                    <a:pt x="113651" y="705953"/>
                    <a:pt x="43650" y="635952"/>
                  </a:cubicBezTo>
                  <a:lnTo>
                    <a:pt x="0" y="583048"/>
                  </a:lnTo>
                  <a:lnTo>
                    <a:pt x="0" y="141808"/>
                  </a:lnTo>
                  <a:lnTo>
                    <a:pt x="43651" y="88903"/>
                  </a:lnTo>
                  <a:cubicBezTo>
                    <a:pt x="78651" y="53902"/>
                    <a:pt x="120328" y="25578"/>
                    <a:pt x="166606" y="6004"/>
                  </a:cubicBezTo>
                  <a:close/>
                </a:path>
              </a:pathLst>
            </a:custGeom>
          </p:spPr>
        </p:pic>
      </p:grpSp>
      <p:grpSp>
        <p:nvGrpSpPr>
          <p:cNvPr id="12" name="组合 11"/>
          <p:cNvGrpSpPr/>
          <p:nvPr/>
        </p:nvGrpSpPr>
        <p:grpSpPr>
          <a:xfrm>
            <a:off x="9763318" y="4107986"/>
            <a:ext cx="773643" cy="773645"/>
            <a:chOff x="9763318" y="4107986"/>
            <a:chExt cx="773643" cy="773645"/>
          </a:xfrm>
        </p:grpSpPr>
        <p:sp>
          <p:nvSpPr>
            <p:cNvPr id="63" name="泪滴形 62"/>
            <p:cNvSpPr/>
            <p:nvPr/>
          </p:nvSpPr>
          <p:spPr>
            <a:xfrm>
              <a:off x="9763318" y="4107986"/>
              <a:ext cx="773643" cy="773643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3" cstate="print"/>
            <a:srcRect r="14746" b="21894"/>
            <a:stretch>
              <a:fillRect/>
            </a:stretch>
          </p:blipFill>
          <p:spPr>
            <a:xfrm>
              <a:off x="9830095" y="4176890"/>
              <a:ext cx="706866" cy="704741"/>
            </a:xfrm>
            <a:custGeom>
              <a:avLst/>
              <a:gdLst>
                <a:gd name="connsiteX0" fmla="*/ 100327 w 706866"/>
                <a:gd name="connsiteY0" fmla="*/ 0 h 704741"/>
                <a:gd name="connsiteX1" fmla="*/ 706866 w 706866"/>
                <a:gd name="connsiteY1" fmla="*/ 0 h 704741"/>
                <a:gd name="connsiteX2" fmla="*/ 706866 w 706866"/>
                <a:gd name="connsiteY2" fmla="*/ 317919 h 704741"/>
                <a:gd name="connsiteX3" fmla="*/ 320044 w 706866"/>
                <a:gd name="connsiteY3" fmla="*/ 704741 h 704741"/>
                <a:gd name="connsiteX4" fmla="*/ 46520 w 706866"/>
                <a:gd name="connsiteY4" fmla="*/ 591444 h 704741"/>
                <a:gd name="connsiteX5" fmla="*/ 0 w 706866"/>
                <a:gd name="connsiteY5" fmla="*/ 535062 h 704741"/>
                <a:gd name="connsiteX6" fmla="*/ 0 w 706866"/>
                <a:gd name="connsiteY6" fmla="*/ 100778 h 704741"/>
                <a:gd name="connsiteX7" fmla="*/ 46521 w 706866"/>
                <a:gd name="connsiteY7" fmla="*/ 44395 h 70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6866" h="704741">
                  <a:moveTo>
                    <a:pt x="100327" y="0"/>
                  </a:moveTo>
                  <a:lnTo>
                    <a:pt x="706866" y="0"/>
                  </a:lnTo>
                  <a:lnTo>
                    <a:pt x="706866" y="317919"/>
                  </a:lnTo>
                  <a:cubicBezTo>
                    <a:pt x="706866" y="531555"/>
                    <a:pt x="533680" y="704741"/>
                    <a:pt x="320044" y="704741"/>
                  </a:cubicBezTo>
                  <a:cubicBezTo>
                    <a:pt x="213226" y="704741"/>
                    <a:pt x="116521" y="661445"/>
                    <a:pt x="46520" y="591444"/>
                  </a:cubicBezTo>
                  <a:lnTo>
                    <a:pt x="0" y="535062"/>
                  </a:lnTo>
                  <a:lnTo>
                    <a:pt x="0" y="100778"/>
                  </a:lnTo>
                  <a:lnTo>
                    <a:pt x="46521" y="44395"/>
                  </a:lnTo>
                  <a:close/>
                </a:path>
              </a:pathLst>
            </a:custGeom>
          </p:spPr>
        </p:pic>
      </p:grpSp>
      <p:grpSp>
        <p:nvGrpSpPr>
          <p:cNvPr id="13" name="组合 12"/>
          <p:cNvGrpSpPr/>
          <p:nvPr/>
        </p:nvGrpSpPr>
        <p:grpSpPr>
          <a:xfrm>
            <a:off x="9769236" y="5405450"/>
            <a:ext cx="773643" cy="773645"/>
            <a:chOff x="9769236" y="5405450"/>
            <a:chExt cx="773643" cy="773645"/>
          </a:xfrm>
        </p:grpSpPr>
        <p:sp>
          <p:nvSpPr>
            <p:cNvPr id="66" name="泪滴形 65"/>
            <p:cNvSpPr/>
            <p:nvPr/>
          </p:nvSpPr>
          <p:spPr>
            <a:xfrm>
              <a:off x="9769236" y="5405450"/>
              <a:ext cx="773643" cy="773643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4" cstate="print"/>
            <a:srcRect r="15315" b="18906"/>
            <a:stretch>
              <a:fillRect/>
            </a:stretch>
          </p:blipFill>
          <p:spPr>
            <a:xfrm>
              <a:off x="9830407" y="5452340"/>
              <a:ext cx="712472" cy="726755"/>
            </a:xfrm>
            <a:custGeom>
              <a:avLst/>
              <a:gdLst>
                <a:gd name="connsiteX0" fmla="*/ 144701 w 712472"/>
                <a:gd name="connsiteY0" fmla="*/ 0 h 726755"/>
                <a:gd name="connsiteX1" fmla="*/ 712472 w 712472"/>
                <a:gd name="connsiteY1" fmla="*/ 0 h 726755"/>
                <a:gd name="connsiteX2" fmla="*/ 712472 w 712472"/>
                <a:gd name="connsiteY2" fmla="*/ 339933 h 726755"/>
                <a:gd name="connsiteX3" fmla="*/ 325650 w 712472"/>
                <a:gd name="connsiteY3" fmla="*/ 726755 h 726755"/>
                <a:gd name="connsiteX4" fmla="*/ 4891 w 712472"/>
                <a:gd name="connsiteY4" fmla="*/ 556209 h 726755"/>
                <a:gd name="connsiteX5" fmla="*/ 0 w 712472"/>
                <a:gd name="connsiteY5" fmla="*/ 547198 h 726755"/>
                <a:gd name="connsiteX6" fmla="*/ 0 w 712472"/>
                <a:gd name="connsiteY6" fmla="*/ 132670 h 726755"/>
                <a:gd name="connsiteX7" fmla="*/ 4892 w 712472"/>
                <a:gd name="connsiteY7" fmla="*/ 123657 h 726755"/>
                <a:gd name="connsiteX8" fmla="*/ 109375 w 712472"/>
                <a:gd name="connsiteY8" fmla="*/ 19174 h 726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2472" h="726755">
                  <a:moveTo>
                    <a:pt x="144701" y="0"/>
                  </a:moveTo>
                  <a:lnTo>
                    <a:pt x="712472" y="0"/>
                  </a:lnTo>
                  <a:lnTo>
                    <a:pt x="712472" y="339933"/>
                  </a:lnTo>
                  <a:cubicBezTo>
                    <a:pt x="712472" y="553569"/>
                    <a:pt x="539286" y="726755"/>
                    <a:pt x="325650" y="726755"/>
                  </a:cubicBezTo>
                  <a:cubicBezTo>
                    <a:pt x="192128" y="726755"/>
                    <a:pt x="74406" y="659104"/>
                    <a:pt x="4891" y="556209"/>
                  </a:cubicBezTo>
                  <a:lnTo>
                    <a:pt x="0" y="547198"/>
                  </a:lnTo>
                  <a:lnTo>
                    <a:pt x="0" y="132670"/>
                  </a:lnTo>
                  <a:lnTo>
                    <a:pt x="4892" y="123657"/>
                  </a:lnTo>
                  <a:cubicBezTo>
                    <a:pt x="32698" y="82499"/>
                    <a:pt x="68217" y="46980"/>
                    <a:pt x="109375" y="19174"/>
                  </a:cubicBezTo>
                  <a:close/>
                </a:path>
              </a:pathLst>
            </a:custGeom>
          </p:spPr>
        </p:pic>
      </p:grpSp>
      <p:grpSp>
        <p:nvGrpSpPr>
          <p:cNvPr id="3" name="组合 2"/>
          <p:cNvGrpSpPr/>
          <p:nvPr/>
        </p:nvGrpSpPr>
        <p:grpSpPr>
          <a:xfrm>
            <a:off x="9751482" y="1513060"/>
            <a:ext cx="773643" cy="773644"/>
            <a:chOff x="9751482" y="1513060"/>
            <a:chExt cx="773643" cy="773644"/>
          </a:xfrm>
        </p:grpSpPr>
        <p:sp>
          <p:nvSpPr>
            <p:cNvPr id="69" name="泪滴形 68"/>
            <p:cNvSpPr/>
            <p:nvPr/>
          </p:nvSpPr>
          <p:spPr>
            <a:xfrm>
              <a:off x="9751482" y="1513060"/>
              <a:ext cx="773643" cy="773643"/>
            </a:xfrm>
            <a:prstGeom prst="teardrop">
              <a:avLst/>
            </a:prstGeom>
            <a:solidFill>
              <a:srgbClr val="F7C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5" cstate="print"/>
            <a:srcRect t="423" r="18214" b="18231"/>
            <a:stretch>
              <a:fillRect/>
            </a:stretch>
          </p:blipFill>
          <p:spPr>
            <a:xfrm>
              <a:off x="9926789" y="1513060"/>
              <a:ext cx="598336" cy="773644"/>
            </a:xfrm>
            <a:custGeom>
              <a:avLst/>
              <a:gdLst>
                <a:gd name="connsiteX0" fmla="*/ 211515 w 598336"/>
                <a:gd name="connsiteY0" fmla="*/ 0 h 773644"/>
                <a:gd name="connsiteX1" fmla="*/ 598336 w 598336"/>
                <a:gd name="connsiteY1" fmla="*/ 0 h 773644"/>
                <a:gd name="connsiteX2" fmla="*/ 598336 w 598336"/>
                <a:gd name="connsiteY2" fmla="*/ 386822 h 773644"/>
                <a:gd name="connsiteX3" fmla="*/ 211514 w 598336"/>
                <a:gd name="connsiteY3" fmla="*/ 773644 h 773644"/>
                <a:gd name="connsiteX4" fmla="*/ 60945 w 598336"/>
                <a:gd name="connsiteY4" fmla="*/ 743246 h 773644"/>
                <a:gd name="connsiteX5" fmla="*/ 0 w 598336"/>
                <a:gd name="connsiteY5" fmla="*/ 710166 h 773644"/>
                <a:gd name="connsiteX6" fmla="*/ 0 w 598336"/>
                <a:gd name="connsiteY6" fmla="*/ 63479 h 773644"/>
                <a:gd name="connsiteX7" fmla="*/ 60946 w 598336"/>
                <a:gd name="connsiteY7" fmla="*/ 30398 h 773644"/>
                <a:gd name="connsiteX8" fmla="*/ 211515 w 598336"/>
                <a:gd name="connsiteY8" fmla="*/ 0 h 77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336" h="773644">
                  <a:moveTo>
                    <a:pt x="211515" y="0"/>
                  </a:moveTo>
                  <a:lnTo>
                    <a:pt x="598336" y="0"/>
                  </a:lnTo>
                  <a:lnTo>
                    <a:pt x="598336" y="386822"/>
                  </a:lnTo>
                  <a:cubicBezTo>
                    <a:pt x="598336" y="600458"/>
                    <a:pt x="425150" y="773644"/>
                    <a:pt x="211514" y="773644"/>
                  </a:cubicBezTo>
                  <a:cubicBezTo>
                    <a:pt x="158105" y="773644"/>
                    <a:pt x="107224" y="762820"/>
                    <a:pt x="60945" y="743246"/>
                  </a:cubicBezTo>
                  <a:lnTo>
                    <a:pt x="0" y="710166"/>
                  </a:lnTo>
                  <a:lnTo>
                    <a:pt x="0" y="63479"/>
                  </a:lnTo>
                  <a:lnTo>
                    <a:pt x="60946" y="30398"/>
                  </a:lnTo>
                  <a:cubicBezTo>
                    <a:pt x="107225" y="10824"/>
                    <a:pt x="158106" y="0"/>
                    <a:pt x="211515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91700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8484967" y="2015595"/>
            <a:ext cx="3011708" cy="3011708"/>
            <a:chOff x="7252153" y="1211942"/>
            <a:chExt cx="3272972" cy="327297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28" t="409" r="22537" b="409"/>
            <a:stretch>
              <a:fillRect/>
            </a:stretch>
          </p:blipFill>
          <p:spPr>
            <a:xfrm>
              <a:off x="7252153" y="1211942"/>
              <a:ext cx="3272972" cy="3272972"/>
            </a:xfrm>
            <a:custGeom>
              <a:avLst/>
              <a:gdLst>
                <a:gd name="connsiteX0" fmla="*/ 1636486 w 3272972"/>
                <a:gd name="connsiteY0" fmla="*/ 0 h 3272972"/>
                <a:gd name="connsiteX1" fmla="*/ 3272972 w 3272972"/>
                <a:gd name="connsiteY1" fmla="*/ 0 h 3272972"/>
                <a:gd name="connsiteX2" fmla="*/ 3272972 w 3272972"/>
                <a:gd name="connsiteY2" fmla="*/ 1636486 h 3272972"/>
                <a:gd name="connsiteX3" fmla="*/ 1636486 w 3272972"/>
                <a:gd name="connsiteY3" fmla="*/ 3272972 h 3272972"/>
                <a:gd name="connsiteX4" fmla="*/ 0 w 3272972"/>
                <a:gd name="connsiteY4" fmla="*/ 1636486 h 3272972"/>
                <a:gd name="connsiteX5" fmla="*/ 1636486 w 3272972"/>
                <a:gd name="connsiteY5" fmla="*/ 0 h 327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2972" h="3272972">
                  <a:moveTo>
                    <a:pt x="1636486" y="0"/>
                  </a:moveTo>
                  <a:lnTo>
                    <a:pt x="3272972" y="0"/>
                  </a:lnTo>
                  <a:lnTo>
                    <a:pt x="3272972" y="1636486"/>
                  </a:lnTo>
                  <a:cubicBezTo>
                    <a:pt x="3272972" y="2540292"/>
                    <a:pt x="2540292" y="3272972"/>
                    <a:pt x="1636486" y="3272972"/>
                  </a:cubicBezTo>
                  <a:cubicBezTo>
                    <a:pt x="732680" y="3272972"/>
                    <a:pt x="0" y="2540292"/>
                    <a:pt x="0" y="1636486"/>
                  </a:cubicBezTo>
                  <a:cubicBezTo>
                    <a:pt x="0" y="732680"/>
                    <a:pt x="732680" y="0"/>
                    <a:pt x="1636486" y="0"/>
                  </a:cubicBezTo>
                  <a:close/>
                </a:path>
              </a:pathLst>
            </a:cu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/>
            <a:srcRect t="3467" r="16053" b="15923"/>
            <a:stretch>
              <a:fillRect/>
            </a:stretch>
          </p:blipFill>
          <p:spPr>
            <a:xfrm>
              <a:off x="8176023" y="1211942"/>
              <a:ext cx="2349102" cy="3272972"/>
            </a:xfrm>
            <a:custGeom>
              <a:avLst/>
              <a:gdLst>
                <a:gd name="connsiteX0" fmla="*/ 712616 w 2349102"/>
                <a:gd name="connsiteY0" fmla="*/ 0 h 3272972"/>
                <a:gd name="connsiteX1" fmla="*/ 2349102 w 2349102"/>
                <a:gd name="connsiteY1" fmla="*/ 0 h 3272972"/>
                <a:gd name="connsiteX2" fmla="*/ 2349102 w 2349102"/>
                <a:gd name="connsiteY2" fmla="*/ 1636486 h 3272972"/>
                <a:gd name="connsiteX3" fmla="*/ 712616 w 2349102"/>
                <a:gd name="connsiteY3" fmla="*/ 3272972 h 3272972"/>
                <a:gd name="connsiteX4" fmla="*/ 75622 w 2349102"/>
                <a:gd name="connsiteY4" fmla="*/ 3144369 h 3272972"/>
                <a:gd name="connsiteX5" fmla="*/ 0 w 2349102"/>
                <a:gd name="connsiteY5" fmla="*/ 3107940 h 3272972"/>
                <a:gd name="connsiteX6" fmla="*/ 0 w 2349102"/>
                <a:gd name="connsiteY6" fmla="*/ 165032 h 3272972"/>
                <a:gd name="connsiteX7" fmla="*/ 75622 w 2349102"/>
                <a:gd name="connsiteY7" fmla="*/ 128603 h 3272972"/>
                <a:gd name="connsiteX8" fmla="*/ 712616 w 2349102"/>
                <a:gd name="connsiteY8" fmla="*/ 0 h 327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9102" h="3272972">
                  <a:moveTo>
                    <a:pt x="712616" y="0"/>
                  </a:moveTo>
                  <a:lnTo>
                    <a:pt x="2349102" y="0"/>
                  </a:lnTo>
                  <a:lnTo>
                    <a:pt x="2349102" y="1636486"/>
                  </a:lnTo>
                  <a:cubicBezTo>
                    <a:pt x="2349102" y="2540292"/>
                    <a:pt x="1616422" y="3272972"/>
                    <a:pt x="712616" y="3272972"/>
                  </a:cubicBezTo>
                  <a:cubicBezTo>
                    <a:pt x="486665" y="3272972"/>
                    <a:pt x="271408" y="3227180"/>
                    <a:pt x="75622" y="3144369"/>
                  </a:cubicBezTo>
                  <a:lnTo>
                    <a:pt x="0" y="3107940"/>
                  </a:lnTo>
                  <a:lnTo>
                    <a:pt x="0" y="165032"/>
                  </a:lnTo>
                  <a:lnTo>
                    <a:pt x="75622" y="128603"/>
                  </a:lnTo>
                  <a:cubicBezTo>
                    <a:pt x="271408" y="45793"/>
                    <a:pt x="486665" y="0"/>
                    <a:pt x="712616" y="0"/>
                  </a:cubicBezTo>
                  <a:close/>
                </a:path>
              </a:pathLst>
            </a:custGeom>
          </p:spPr>
        </p:pic>
      </p:grpSp>
      <p:sp>
        <p:nvSpPr>
          <p:cNvPr id="18" name="文本框 17"/>
          <p:cNvSpPr txBox="1"/>
          <p:nvPr/>
        </p:nvSpPr>
        <p:spPr>
          <a:xfrm>
            <a:off x="3850271" y="2690452"/>
            <a:ext cx="449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rgbClr val="F7C17F"/>
                </a:solidFill>
                <a:latin typeface="+mj-ea"/>
                <a:ea typeface="+mj-ea"/>
              </a:rPr>
              <a:t>单元测试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560470" y="3544017"/>
            <a:ext cx="578125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----by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朱嘉忆，陶仪青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10175101155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，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10161900112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28" name="矩形 2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多彩系列02">
      <a:dk1>
        <a:srgbClr val="FFFFFF"/>
      </a:dk1>
      <a:lt1>
        <a:srgbClr val="F2F2F2"/>
      </a:lt1>
      <a:dk2>
        <a:srgbClr val="232226"/>
      </a:dk2>
      <a:lt2>
        <a:srgbClr val="E7E6E6"/>
      </a:lt2>
      <a:accent1>
        <a:srgbClr val="774F71"/>
      </a:accent1>
      <a:accent2>
        <a:srgbClr val="D1758E"/>
      </a:accent2>
      <a:accent3>
        <a:srgbClr val="F7C17F"/>
      </a:accent3>
      <a:accent4>
        <a:srgbClr val="55B2A0"/>
      </a:accent4>
      <a:accent5>
        <a:srgbClr val="8F608A"/>
      </a:accent5>
      <a:accent6>
        <a:srgbClr val="D58C2E"/>
      </a:accent6>
      <a:hlink>
        <a:srgbClr val="0563C1"/>
      </a:hlink>
      <a:folHlink>
        <a:srgbClr val="954F72"/>
      </a:folHlink>
    </a:clrScheme>
    <a:fontScheme name="自定义 1">
      <a:majorFont>
        <a:latin typeface="Nexa Bold"/>
        <a:ea typeface="方正大标宋简体"/>
        <a:cs typeface=""/>
      </a:majorFont>
      <a:minorFont>
        <a:latin typeface="Nexa Light"/>
        <a:ea typeface="方正兰亭黑简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</TotalTime>
  <Words>873</Words>
  <Application>Microsoft Office PowerPoint</Application>
  <PresentationFormat>宽屏</PresentationFormat>
  <Paragraphs>213</Paragraphs>
  <Slides>41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Nexa Bold</vt:lpstr>
      <vt:lpstr>Nexa Light</vt:lpstr>
      <vt:lpstr>等线</vt:lpstr>
      <vt:lpstr>方正大标宋简体</vt:lpstr>
      <vt:lpstr>方正兰亭黑简体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jiayi zhu</dc:creator>
  <cp:lastModifiedBy>zhu jiayi</cp:lastModifiedBy>
  <cp:revision>13</cp:revision>
  <dcterms:created xsi:type="dcterms:W3CDTF">2016-10-10T06:25:58Z</dcterms:created>
  <dcterms:modified xsi:type="dcterms:W3CDTF">2020-01-05T07:29:19Z</dcterms:modified>
</cp:coreProperties>
</file>